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64" r:id="rId2"/>
    <p:sldId id="258" r:id="rId3"/>
    <p:sldId id="279" r:id="rId4"/>
    <p:sldId id="259" r:id="rId5"/>
    <p:sldId id="271" r:id="rId6"/>
    <p:sldId id="261" r:id="rId7"/>
    <p:sldId id="262" r:id="rId8"/>
    <p:sldId id="270" r:id="rId9"/>
    <p:sldId id="266" r:id="rId10"/>
    <p:sldId id="275" r:id="rId11"/>
    <p:sldId id="276" r:id="rId12"/>
    <p:sldId id="272" r:id="rId13"/>
    <p:sldId id="277" r:id="rId14"/>
    <p:sldId id="280" r:id="rId15"/>
    <p:sldId id="281" r:id="rId16"/>
    <p:sldId id="282" r:id="rId17"/>
    <p:sldId id="283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00" r:id="rId30"/>
  </p:sldIdLst>
  <p:sldSz cx="48764825" cy="27432000"/>
  <p:notesSz cx="6858000" cy="9144000"/>
  <p:defaultTextStyle>
    <a:defPPr>
      <a:defRPr lang="en-US"/>
    </a:defPPr>
    <a:lvl1pPr marL="0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8709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7417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6126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4834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3543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2251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0960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29668" algn="l" defTabSz="3657417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DA21D2-F84A-ED4F-B7F9-B7DCD1098CCC}">
          <p14:sldIdLst>
            <p14:sldId id="264"/>
            <p14:sldId id="258"/>
            <p14:sldId id="279"/>
            <p14:sldId id="259"/>
            <p14:sldId id="271"/>
            <p14:sldId id="261"/>
            <p14:sldId id="262"/>
            <p14:sldId id="270"/>
            <p14:sldId id="266"/>
            <p14:sldId id="275"/>
            <p14:sldId id="276"/>
            <p14:sldId id="272"/>
            <p14:sldId id="277"/>
            <p14:sldId id="280"/>
            <p14:sldId id="281"/>
            <p14:sldId id="282"/>
            <p14:sldId id="283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Older Millenial - South Atlantic" id="{225B3F85-2EA1-4F49-91B5-7385510A5C89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8640">
          <p15:clr>
            <a:srgbClr val="A4A3A4"/>
          </p15:clr>
        </p15:guide>
        <p15:guide id="2" pos="153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 useTimings="0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00CC33"/>
    <a:srgbClr val="00CC00"/>
    <a:srgbClr val="21F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7"/>
    <p:restoredTop sz="94873"/>
  </p:normalViewPr>
  <p:slideViewPr>
    <p:cSldViewPr snapToGrid="0" snapToObjects="1">
      <p:cViewPr varScale="1">
        <p:scale>
          <a:sx n="27" d="100"/>
          <a:sy n="27" d="100"/>
        </p:scale>
        <p:origin x="-200" y="-1280"/>
      </p:cViewPr>
      <p:guideLst>
        <p:guide orient="horz" pos="8640"/>
        <p:guide pos="153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5" d="100"/>
        <a:sy n="25" d="100"/>
      </p:scale>
      <p:origin x="0" y="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66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83-A34F-B1E7-6953B377E778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72-884E-BC4C-E321CA4925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30-34 yrs</c:v>
                </c:pt>
                <c:pt idx="1">
                  <c:v>35-39 yrs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0.5034</c:v>
                </c:pt>
                <c:pt idx="1">
                  <c:v>0.4966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83-A34F-B1E7-6953B377E7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4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4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4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983-A34F-B1E7-6953B377E778}"/>
              </c:ext>
            </c:extLst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672-884E-BC4C-E321CA4925D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0.6901</c:v>
                </c:pt>
                <c:pt idx="1">
                  <c:v>0.3099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83-A34F-B1E7-6953B377E7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48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4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4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824151369702"/>
          <c:y val="0.119746371367611"/>
          <c:w val="0.603512317522133"/>
          <c:h val="0.7986717552664"/>
        </c:manualLayout>
      </c:layout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/>
            </a:solidFill>
            <a:effectLst/>
          </c:spPr>
          <c:explosion val="10"/>
          <c:dPt>
            <c:idx val="0"/>
            <c:bubble3D val="0"/>
            <c:spPr>
              <a:solidFill>
                <a:schemeClr val="accent4"/>
              </a:solidFill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E84-0148-8B34-5711D6339649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E84-0148-8B34-5711D6339649}"/>
              </c:ext>
            </c:extLst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  <c:pt idx="0" formatCode="0%">
                  <c:v>0.09</c:v>
                </c:pt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0.09</c:v>
                </c:pt>
                <c:pt idx="1">
                  <c:v>0.91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E84-0148-8B34-5711D6339649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1"/>
      </c:pie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824151369702"/>
          <c:y val="0.119746371367611"/>
          <c:w val="0.603512317522133"/>
          <c:h val="0.798671755266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3"/>
            </a:solidFill>
            <a:effectLst/>
          </c:spPr>
          <c:dPt>
            <c:idx val="0"/>
            <c:bubble3D val="0"/>
            <c:spPr>
              <a:solidFill>
                <a:schemeClr val="accent4"/>
              </a:solidFill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3B-A74A-B5BC-2DE72FD803B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3B-A74A-B5BC-2DE72FD803B3}"/>
              </c:ext>
            </c:extLst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0%</c:formatCode>
                <c:ptCount val="2"/>
                <c:pt idx="0">
                  <c:v>0.9252</c:v>
                </c:pt>
                <c:pt idx="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B3B-A74A-B5BC-2DE72FD803B3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1"/>
      </c:pieChart>
    </c:plotArea>
    <c:plotVisOnly val="1"/>
    <c:dispBlanksAs val="zero"/>
    <c:showDLblsOverMax val="0"/>
  </c:chart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0809234008193016"/>
          <c:y val="0.0381661765277386"/>
          <c:w val="0.923414528369904"/>
          <c:h val="0.92366766929626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5212A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5BA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DE2B-C045-B8DA-1CAB2317E010}"/>
              </c:ext>
            </c:extLst>
          </c:dPt>
          <c:dPt>
            <c:idx val="1"/>
            <c:invertIfNegative val="0"/>
            <c:bubble3D val="0"/>
            <c:spPr>
              <a:solidFill>
                <a:srgbClr val="F5792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2B-C045-B8DA-1CAB2317E010}"/>
              </c:ext>
            </c:extLst>
          </c:dPt>
          <c:dPt>
            <c:idx val="3"/>
            <c:invertIfNegative val="0"/>
            <c:bubble3D val="0"/>
            <c:spPr>
              <a:solidFill>
                <a:srgbClr val="A9225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2B-C045-B8DA-1CAB2317E010}"/>
              </c:ext>
            </c:extLst>
          </c:dPt>
          <c:dPt>
            <c:idx val="4"/>
            <c:invertIfNegative val="0"/>
            <c:bubble3D val="0"/>
            <c:spPr>
              <a:solidFill>
                <a:srgbClr val="1D8DB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DE2B-C045-B8DA-1CAB2317E010}"/>
              </c:ext>
            </c:extLst>
          </c:dPt>
          <c:dPt>
            <c:idx val="5"/>
            <c:invertIfNegative val="0"/>
            <c:bubble3D val="0"/>
            <c:spPr>
              <a:solidFill>
                <a:srgbClr val="36AB4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E2B-C045-B8DA-1CAB2317E010}"/>
              </c:ext>
            </c:extLst>
          </c:dPt>
          <c:dPt>
            <c:idx val="6"/>
            <c:invertIfNegative val="0"/>
            <c:bubble3D val="0"/>
            <c:spPr>
              <a:solidFill>
                <a:srgbClr val="F5BA33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E2B-C045-B8DA-1CAB2317E010}"/>
              </c:ext>
            </c:extLst>
          </c:dPt>
          <c:dPt>
            <c:idx val="7"/>
            <c:invertIfNegative val="0"/>
            <c:bubble3D val="0"/>
            <c:spPr>
              <a:solidFill>
                <a:srgbClr val="F5792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E2B-C045-B8DA-1CAB2317E010}"/>
              </c:ext>
            </c:extLst>
          </c:dPt>
          <c:dPt>
            <c:idx val="9"/>
            <c:invertIfNegative val="0"/>
            <c:bubble3D val="0"/>
            <c:spPr>
              <a:solidFill>
                <a:srgbClr val="A9225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E2B-C045-B8DA-1CAB2317E010}"/>
              </c:ext>
            </c:extLst>
          </c:dPt>
          <c:dLbls>
            <c:dLbl>
              <c:idx val="0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9050" rIns="18288" bIns="19050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26%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-3.4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DE2B-C045-B8DA-1CAB2317E010}"/>
                </c:ext>
              </c:extLst>
            </c:dLbl>
            <c:dLbl>
              <c:idx val="1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9050" rIns="18288" bIns="19050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+mn-lt"/>
                      </a:rPr>
                      <a:t>31%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-1.9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DE2B-C045-B8DA-1CAB2317E010}"/>
                </c:ext>
              </c:extLst>
            </c:dLbl>
            <c:dLbl>
              <c:idx val="2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9050" rIns="18288" bIns="19050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+mn-lt"/>
                      </a:rPr>
                      <a:t>36%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+4.9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DE2B-C045-B8DA-1CAB2317E010}"/>
                </c:ext>
              </c:extLst>
            </c:dLbl>
            <c:dLbl>
              <c:idx val="3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9050" rIns="18288" bIns="19050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+mn-lt"/>
                      </a:rPr>
                      <a:t>19%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-14.4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DE2B-C045-B8DA-1CAB2317E010}"/>
                </c:ext>
              </c:extLst>
            </c:dLbl>
            <c:dLbl>
              <c:idx val="4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9050" rIns="18288" bIns="19050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+mn-lt"/>
                      </a:rPr>
                      <a:t>32%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-1.6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DE2B-C045-B8DA-1CAB2317E010}"/>
                </c:ext>
              </c:extLst>
            </c:dLbl>
            <c:dLbl>
              <c:idx val="5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9050" rIns="18288" bIns="19050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+mn-lt"/>
                      </a:rPr>
                      <a:t>53%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+2.2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DE2B-C045-B8DA-1CAB2317E010}"/>
                </c:ext>
              </c:extLst>
            </c:dLbl>
            <c:dLbl>
              <c:idx val="6"/>
              <c:layout>
                <c:manualLayout>
                  <c:x val="0.77999997138977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+mn-lt"/>
                      </a:rPr>
                      <a:t>52%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-0.8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E2B-C045-B8DA-1CAB2317E010}"/>
                </c:ext>
              </c:extLst>
            </c:dLbl>
            <c:dLbl>
              <c:idx val="7"/>
              <c:layout>
                <c:manualLayout>
                  <c:x val="0.567181942175813"/>
                  <c:y val="-0.00640131585760358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+mn-lt"/>
                      </a:rPr>
                      <a:t>70% | </a:t>
                    </a:r>
                    <a:r>
                      <a:rPr lang="en-US" sz="1000" dirty="0">
                        <a:solidFill>
                          <a:srgbClr val="808080"/>
                        </a:solidFill>
                        <a:latin typeface="+mn-lt"/>
                      </a:rPr>
                      <a:t>-</a:t>
                    </a:r>
                    <a:r>
                      <a:rPr lang="en-US" sz="5400" b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+4.5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E2B-C045-B8DA-1CAB2317E010}"/>
                </c:ext>
              </c:extLst>
            </c:dLbl>
            <c:dLbl>
              <c:idx val="8"/>
              <c:layout>
                <c:manualLayout>
                  <c:x val="0.779999971389772"/>
                </c:manualLayout>
              </c:layout>
              <c:tx>
                <c:rich>
                  <a:bodyPr/>
                  <a:lstStyle/>
                  <a:p>
                    <a:r>
                      <a:rPr lang="en-US" sz="5400" dirty="0">
                        <a:latin typeface="+mn-lt"/>
                      </a:rPr>
                      <a:t>45%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-8.3</a:t>
                    </a:r>
                  </a:p>
                </c:rich>
              </c:tx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9CC-BE48-B8F3-59076319FC55}"/>
                </c:ext>
              </c:extLst>
            </c:dLbl>
            <c:dLbl>
              <c:idx val="9"/>
              <c:layout>
                <c:manualLayout>
                  <c:x val="0.779999971389772"/>
                </c:manualLayout>
              </c:layout>
              <c:tx>
                <c:rich>
                  <a:bodyPr rot="0" spcFirstLastPara="1" vertOverflow="ellipsis" vert="horz" wrap="none" lIns="18000" tIns="18288" rIns="18288" bIns="18288" anchor="ctr" anchorCtr="0">
                    <a:noAutofit/>
                  </a:bodyPr>
                  <a:lstStyle/>
                  <a:p>
                    <a:pPr algn="l">
                      <a:defRPr sz="5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5400" b="1" dirty="0">
                        <a:solidFill>
                          <a:schemeClr val="tx1"/>
                        </a:solidFill>
                        <a:latin typeface="+mn-lt"/>
                      </a:rPr>
                      <a:t>76% | </a:t>
                    </a:r>
                    <a:r>
                      <a:rPr lang="en-US" sz="5400" b="0" i="0" u="none" strike="noStrike" kern="1200" baseline="0" dirty="0">
                        <a:solidFill>
                          <a:schemeClr val="bg1">
                            <a:lumMod val="75000"/>
                          </a:schemeClr>
                        </a:solidFill>
                        <a:latin typeface="+mn-lt"/>
                      </a:rPr>
                      <a:t>+4.2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DE2B-C045-B8DA-1CAB2317E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18000" tIns="19050" rIns="18288" bIns="19050" anchor="ctr" anchorCtr="0">
                <a:noAutofit/>
              </a:bodyPr>
              <a:lstStyle/>
              <a:p>
                <a:pPr algn="ctr" fontAlgn="ctr">
                  <a:defRPr sz="5400" b="1" i="0" u="none" strike="noStrike" kern="1200" baseline="0" smtId="4294967295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Sheet1!$A$2:$A$11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25.86</c:v>
                </c:pt>
                <c:pt idx="1">
                  <c:v>31.47</c:v>
                </c:pt>
                <c:pt idx="2">
                  <c:v>36.17</c:v>
                </c:pt>
                <c:pt idx="3">
                  <c:v>19.4</c:v>
                </c:pt>
                <c:pt idx="4">
                  <c:v>31.74</c:v>
                </c:pt>
                <c:pt idx="5">
                  <c:v>52.81</c:v>
                </c:pt>
                <c:pt idx="6">
                  <c:v>52.44</c:v>
                </c:pt>
                <c:pt idx="7">
                  <c:v>70.16999999999998</c:v>
                </c:pt>
                <c:pt idx="8">
                  <c:v>45.22000000000001</c:v>
                </c:pt>
                <c:pt idx="9">
                  <c:v>76.39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DE2B-C045-B8DA-1CAB2317E0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D3D3D3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74.14</c:v>
                </c:pt>
                <c:pt idx="1">
                  <c:v>68.53</c:v>
                </c:pt>
                <c:pt idx="2">
                  <c:v>63.83</c:v>
                </c:pt>
                <c:pt idx="3">
                  <c:v>80.6</c:v>
                </c:pt>
                <c:pt idx="4">
                  <c:v>68.26</c:v>
                </c:pt>
                <c:pt idx="5">
                  <c:v>47.19000000000001</c:v>
                </c:pt>
                <c:pt idx="6">
                  <c:v>47.56</c:v>
                </c:pt>
                <c:pt idx="7">
                  <c:v>29.83000000000001</c:v>
                </c:pt>
                <c:pt idx="8">
                  <c:v>54.78</c:v>
                </c:pt>
                <c:pt idx="9">
                  <c:v>23.61000000000001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DE2B-C045-B8DA-1CAB2317E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1"/>
        <c:overlap val="100"/>
        <c:axId val="-2002527464"/>
        <c:axId val="-2002524488"/>
      </c:barChart>
      <c:catAx>
        <c:axId val="-20025274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02524488"/>
        <c:crosses val="autoZero"/>
        <c:auto val="0"/>
        <c:lblAlgn val="ctr"/>
        <c:lblOffset val="100"/>
        <c:noMultiLvlLbl val="0"/>
      </c:catAx>
      <c:valAx>
        <c:axId val="-2002524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02527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6B5BB3-567A-9146-A2EA-85CF971A41E5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B3273-6223-6642-9F11-667DAB2402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6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828709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3657417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5486126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7314834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9143543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10972251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12800960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14629668" algn="l" defTabSz="3657417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3273-6223-6642-9F11-667DAB2402E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88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3273-6223-6642-9F11-667DAB2402E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4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B3273-6223-6642-9F11-667DAB2402E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09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B3273-6223-6642-9F11-667DAB2402E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B3273-6223-6642-9F11-667DAB2402E4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6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B3273-6223-6642-9F11-667DAB2402E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0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slide" Target="../slides/slide3.xml"/><Relationship Id="rId3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A11228E-36EC-364B-A055-61D8F5D32EEF}"/>
              </a:ext>
            </a:extLst>
          </p:cNvPr>
          <p:cNvSpPr/>
          <p:nvPr userDrawn="1"/>
        </p:nvSpPr>
        <p:spPr>
          <a:xfrm>
            <a:off x="0" y="15757832"/>
            <a:ext cx="48764825" cy="11146879"/>
          </a:xfrm>
          <a:prstGeom prst="rect">
            <a:avLst/>
          </a:prstGeom>
          <a:solidFill>
            <a:srgbClr val="E521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1663104-0F00-6449-992A-F5F6592EC3FA}"/>
              </a:ext>
            </a:extLst>
          </p:cNvPr>
          <p:cNvGrpSpPr/>
          <p:nvPr userDrawn="1"/>
        </p:nvGrpSpPr>
        <p:grpSpPr>
          <a:xfrm>
            <a:off x="0" y="26902521"/>
            <a:ext cx="48764826" cy="529479"/>
            <a:chOff x="0" y="23179606"/>
            <a:chExt cx="48764826" cy="529479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498DB23-25DF-CC41-A317-CCDFAC3EF33F}"/>
                </a:ext>
              </a:extLst>
            </p:cNvPr>
            <p:cNvSpPr/>
            <p:nvPr userDrawn="1"/>
          </p:nvSpPr>
          <p:spPr>
            <a:xfrm>
              <a:off x="0" y="23179606"/>
              <a:ext cx="9412968" cy="529479"/>
            </a:xfrm>
            <a:prstGeom prst="rect">
              <a:avLst/>
            </a:prstGeom>
            <a:solidFill>
              <a:srgbClr val="A922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612D8BD9-AB46-0B4C-B4A8-4681D2AB435D}"/>
                </a:ext>
              </a:extLst>
            </p:cNvPr>
            <p:cNvSpPr/>
            <p:nvPr userDrawn="1"/>
          </p:nvSpPr>
          <p:spPr>
            <a:xfrm>
              <a:off x="7870372" y="23179606"/>
              <a:ext cx="9412968" cy="529479"/>
            </a:xfrm>
            <a:prstGeom prst="rect">
              <a:avLst/>
            </a:prstGeom>
            <a:solidFill>
              <a:srgbClr val="E41E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77EDC937-D8D6-1E49-AC38-D5DB71A36067}"/>
                </a:ext>
              </a:extLst>
            </p:cNvPr>
            <p:cNvSpPr/>
            <p:nvPr userDrawn="1"/>
          </p:nvSpPr>
          <p:spPr>
            <a:xfrm>
              <a:off x="15740743" y="23179606"/>
              <a:ext cx="9412968" cy="529479"/>
            </a:xfrm>
            <a:prstGeom prst="rect">
              <a:avLst/>
            </a:prstGeom>
            <a:solidFill>
              <a:srgbClr val="F5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6D7A8772-D2E2-AB47-A5AE-DC99936404C4}"/>
                </a:ext>
              </a:extLst>
            </p:cNvPr>
            <p:cNvSpPr/>
            <p:nvPr userDrawn="1"/>
          </p:nvSpPr>
          <p:spPr>
            <a:xfrm>
              <a:off x="23611115" y="23179606"/>
              <a:ext cx="9412968" cy="529479"/>
            </a:xfrm>
            <a:prstGeom prst="rect">
              <a:avLst/>
            </a:prstGeom>
            <a:solidFill>
              <a:srgbClr val="F5B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7FCDE9AF-839A-2843-8DC0-AA11F9840A4C}"/>
                </a:ext>
              </a:extLst>
            </p:cNvPr>
            <p:cNvSpPr/>
            <p:nvPr userDrawn="1"/>
          </p:nvSpPr>
          <p:spPr>
            <a:xfrm>
              <a:off x="31481486" y="23179606"/>
              <a:ext cx="9412968" cy="529479"/>
            </a:xfrm>
            <a:prstGeom prst="rect">
              <a:avLst/>
            </a:prstGeom>
            <a:solidFill>
              <a:srgbClr val="36A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60BE7A68-C902-1F4D-9BA8-A75BEB295937}"/>
                </a:ext>
              </a:extLst>
            </p:cNvPr>
            <p:cNvSpPr/>
            <p:nvPr userDrawn="1"/>
          </p:nvSpPr>
          <p:spPr>
            <a:xfrm>
              <a:off x="39351858" y="23179606"/>
              <a:ext cx="9412968" cy="529479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9DB5926-1B88-EC48-9BE5-5EE671FB5C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9410" y="1604436"/>
            <a:ext cx="14446004" cy="14446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D7472B7-ACB2-9247-A87A-7353DD54F2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98225" y="12415974"/>
            <a:ext cx="51961274" cy="281456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="" xmlns:a16="http://schemas.microsoft.com/office/drawing/2014/main" id="{A491BE30-7C53-9A49-B93F-C47DC4233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582" y="17034556"/>
            <a:ext cx="42059662" cy="2760281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="" xmlns:a16="http://schemas.microsoft.com/office/drawing/2014/main" id="{D5B8D085-7B6D-F443-8374-0A2B21966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7183" y="20197430"/>
            <a:ext cx="42059662" cy="1738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599">
                <a:solidFill>
                  <a:schemeClr val="tx1"/>
                </a:solidFill>
              </a:defRPr>
            </a:lvl1pPr>
            <a:lvl2pPr marL="1828663" indent="0">
              <a:buNone/>
              <a:defRPr sz="7999">
                <a:solidFill>
                  <a:schemeClr val="tx1">
                    <a:tint val="75000"/>
                  </a:schemeClr>
                </a:solidFill>
              </a:defRPr>
            </a:lvl2pPr>
            <a:lvl3pPr marL="3657326" indent="0">
              <a:buNone/>
              <a:defRPr sz="7199">
                <a:solidFill>
                  <a:schemeClr val="tx1">
                    <a:tint val="75000"/>
                  </a:schemeClr>
                </a:solidFill>
              </a:defRPr>
            </a:lvl3pPr>
            <a:lvl4pPr marL="548598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4651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331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197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06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2930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58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472" y="1935990"/>
            <a:ext cx="43708320" cy="351383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472" y="6132068"/>
            <a:ext cx="43708320" cy="174053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8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>
              <a:buClr>
                <a:schemeClr val="accent1"/>
              </a:buClr>
              <a:defRPr sz="72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Clr>
                <a:schemeClr val="accent1"/>
              </a:buClr>
              <a:defRPr sz="60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buClr>
                <a:schemeClr val="accent1"/>
              </a:buClr>
              <a:defRPr sz="5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buClr>
                <a:schemeClr val="accent1"/>
              </a:buClr>
              <a:defRPr sz="5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7A1CF6-9884-4244-92E7-C97925BAB9FD}"/>
              </a:ext>
            </a:extLst>
          </p:cNvPr>
          <p:cNvGrpSpPr/>
          <p:nvPr userDrawn="1"/>
        </p:nvGrpSpPr>
        <p:grpSpPr>
          <a:xfrm>
            <a:off x="0" y="26902521"/>
            <a:ext cx="48764826" cy="529479"/>
            <a:chOff x="0" y="23179606"/>
            <a:chExt cx="48764826" cy="529479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13B5798C-1E67-D541-BA96-BB7411819BB8}"/>
                </a:ext>
              </a:extLst>
            </p:cNvPr>
            <p:cNvSpPr/>
            <p:nvPr userDrawn="1"/>
          </p:nvSpPr>
          <p:spPr>
            <a:xfrm>
              <a:off x="0" y="23179606"/>
              <a:ext cx="9412968" cy="529479"/>
            </a:xfrm>
            <a:prstGeom prst="rect">
              <a:avLst/>
            </a:prstGeom>
            <a:solidFill>
              <a:srgbClr val="A922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B945267-EBB2-724F-808A-C9DF0F86CC45}"/>
                </a:ext>
              </a:extLst>
            </p:cNvPr>
            <p:cNvSpPr/>
            <p:nvPr userDrawn="1"/>
          </p:nvSpPr>
          <p:spPr>
            <a:xfrm>
              <a:off x="7870372" y="23179606"/>
              <a:ext cx="9412968" cy="529479"/>
            </a:xfrm>
            <a:prstGeom prst="rect">
              <a:avLst/>
            </a:prstGeom>
            <a:solidFill>
              <a:srgbClr val="E41E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5F23BA23-6840-B849-8DF6-94C39CA185E0}"/>
                </a:ext>
              </a:extLst>
            </p:cNvPr>
            <p:cNvSpPr/>
            <p:nvPr userDrawn="1"/>
          </p:nvSpPr>
          <p:spPr>
            <a:xfrm>
              <a:off x="15740743" y="23179606"/>
              <a:ext cx="9412968" cy="529479"/>
            </a:xfrm>
            <a:prstGeom prst="rect">
              <a:avLst/>
            </a:prstGeom>
            <a:solidFill>
              <a:srgbClr val="F5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EEB7EF3E-BA19-4D44-B0DE-8E19E1A8B158}"/>
                </a:ext>
              </a:extLst>
            </p:cNvPr>
            <p:cNvSpPr/>
            <p:nvPr userDrawn="1"/>
          </p:nvSpPr>
          <p:spPr>
            <a:xfrm>
              <a:off x="23611115" y="23179606"/>
              <a:ext cx="9412968" cy="529479"/>
            </a:xfrm>
            <a:prstGeom prst="rect">
              <a:avLst/>
            </a:prstGeom>
            <a:solidFill>
              <a:srgbClr val="F5B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B45F306-5561-9142-8DD9-A2CE94D68AD4}"/>
                </a:ext>
              </a:extLst>
            </p:cNvPr>
            <p:cNvSpPr/>
            <p:nvPr userDrawn="1"/>
          </p:nvSpPr>
          <p:spPr>
            <a:xfrm>
              <a:off x="31481486" y="23179606"/>
              <a:ext cx="9412968" cy="529479"/>
            </a:xfrm>
            <a:prstGeom prst="rect">
              <a:avLst/>
            </a:prstGeom>
            <a:solidFill>
              <a:srgbClr val="36A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3990DA7A-592F-3347-8D3C-6392FEB74AB7}"/>
                </a:ext>
              </a:extLst>
            </p:cNvPr>
            <p:cNvSpPr/>
            <p:nvPr userDrawn="1"/>
          </p:nvSpPr>
          <p:spPr>
            <a:xfrm>
              <a:off x="39351858" y="23179606"/>
              <a:ext cx="9412968" cy="529479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BBF4BDB-1D57-B449-8FA3-E8F16FC32765}"/>
              </a:ext>
            </a:extLst>
          </p:cNvPr>
          <p:cNvSpPr txBox="1"/>
          <p:nvPr userDrawn="1"/>
        </p:nvSpPr>
        <p:spPr>
          <a:xfrm>
            <a:off x="235547" y="26911448"/>
            <a:ext cx="6228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Source: CCNA </a:t>
            </a:r>
            <a:r>
              <a:rPr lang="en-US" sz="2800" b="1" dirty="0" err="1">
                <a:solidFill>
                  <a:schemeClr val="bg1"/>
                </a:solidFill>
              </a:rPr>
              <a:t>Ishop</a:t>
            </a:r>
            <a:r>
              <a:rPr lang="en-US" sz="2800" b="1" dirty="0">
                <a:solidFill>
                  <a:schemeClr val="bg1"/>
                </a:solidFill>
              </a:rPr>
              <a:t> Tracker Annual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646E48-1CD1-8646-87CE-944A6B5B551A}"/>
              </a:ext>
            </a:extLst>
          </p:cNvPr>
          <p:cNvSpPr txBox="1"/>
          <p:nvPr userDrawn="1"/>
        </p:nvSpPr>
        <p:spPr>
          <a:xfrm>
            <a:off x="32389655" y="26902521"/>
            <a:ext cx="16375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Declaimer: Survey based data to use directionally. All Dollar Figures are to be used as potential opportunities</a:t>
            </a:r>
          </a:p>
        </p:txBody>
      </p:sp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AFE99497-6717-A142-8ACC-040DA1AD86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40900" y="24066545"/>
            <a:ext cx="2582636" cy="2582636"/>
          </a:xfrm>
          <a:prstGeom prst="rect">
            <a:avLst/>
          </a:prstGeom>
        </p:spPr>
      </p:pic>
      <p:sp>
        <p:nvSpPr>
          <p:cNvPr id="5" name="Triangle 4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69D401B-4761-3445-BFD5-5EA16DF886B4}"/>
              </a:ext>
            </a:extLst>
          </p:cNvPr>
          <p:cNvSpPr/>
          <p:nvPr userDrawn="1"/>
        </p:nvSpPr>
        <p:spPr>
          <a:xfrm rot="5400000">
            <a:off x="47465102" y="25008592"/>
            <a:ext cx="810310" cy="69854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>
            <a:hlinkClick r:id="" action="ppaction://hlinkshowjump?jump=previousslide"/>
            <a:extLst>
              <a:ext uri="{FF2B5EF4-FFF2-40B4-BE49-F238E27FC236}">
                <a16:creationId xmlns="" xmlns:a16="http://schemas.microsoft.com/office/drawing/2014/main" id="{CE82F9AC-0315-174E-ACD2-7056F0CCAA3E}"/>
              </a:ext>
            </a:extLst>
          </p:cNvPr>
          <p:cNvSpPr/>
          <p:nvPr userDrawn="1"/>
        </p:nvSpPr>
        <p:spPr>
          <a:xfrm rot="16200000">
            <a:off x="43589025" y="25008591"/>
            <a:ext cx="810310" cy="698543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66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884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582" y="1460502"/>
            <a:ext cx="42059662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582" y="7302500"/>
            <a:ext cx="42059662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352582" y="25425402"/>
            <a:ext cx="10972086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9C607-56B0-0E48-BC92-C31F88E8A24E}" type="datetimeFigureOut">
              <a:rPr lang="en-US" smtClean="0"/>
              <a:pPr/>
              <a:t>9/26/18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53349" y="25425402"/>
            <a:ext cx="16458128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440157" y="25425402"/>
            <a:ext cx="10972086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5F4DA-C458-4248-AF41-4408C80595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8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3657326" rtl="0" eaLnBrk="1" latinLnBrk="0" hangingPunct="1">
        <a:lnSpc>
          <a:spcPct val="90000"/>
        </a:lnSpc>
        <a:spcBef>
          <a:spcPct val="0"/>
        </a:spcBef>
        <a:buNone/>
        <a:defRPr sz="17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331" indent="-914331" algn="l" defTabSz="3657326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199" kern="1200">
          <a:solidFill>
            <a:schemeClr val="tx1"/>
          </a:solidFill>
          <a:latin typeface="+mn-lt"/>
          <a:ea typeface="+mn-ea"/>
          <a:cs typeface="+mn-cs"/>
        </a:defRPr>
      </a:lvl1pPr>
      <a:lvl2pPr marL="2742994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599" kern="1200">
          <a:solidFill>
            <a:schemeClr val="tx1"/>
          </a:solidFill>
          <a:latin typeface="+mn-lt"/>
          <a:ea typeface="+mn-ea"/>
          <a:cs typeface="+mn-cs"/>
        </a:defRPr>
      </a:lvl2pPr>
      <a:lvl3pPr marL="4571657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999" kern="1200">
          <a:solidFill>
            <a:schemeClr val="tx1"/>
          </a:solidFill>
          <a:latin typeface="+mn-lt"/>
          <a:ea typeface="+mn-ea"/>
          <a:cs typeface="+mn-cs"/>
        </a:defRPr>
      </a:lvl3pPr>
      <a:lvl4pPr marL="6400320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4pPr>
      <a:lvl5pPr marL="8228983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5pPr>
      <a:lvl6pPr marL="10057646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6pPr>
      <a:lvl7pPr marL="11886308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7pPr>
      <a:lvl8pPr marL="13714971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8pPr>
      <a:lvl9pPr marL="15543634" indent="-914331" algn="l" defTabSz="365732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1pPr>
      <a:lvl2pPr marL="1828663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2pPr>
      <a:lvl3pPr marL="3657326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3pPr>
      <a:lvl4pPr marL="5485989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4pPr>
      <a:lvl5pPr marL="7314651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5pPr>
      <a:lvl6pPr marL="9143314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6pPr>
      <a:lvl7pPr marL="10971977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7pPr>
      <a:lvl8pPr marL="12800640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8pPr>
      <a:lvl9pPr marL="14629303" algn="l" defTabSz="3657326" rtl="0" eaLnBrk="1" latinLnBrk="0" hangingPunct="1">
        <a:defRPr sz="71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4" Type="http://schemas.openxmlformats.org/officeDocument/2006/relationships/slide" Target="slide12.xml"/><Relationship Id="rId5" Type="http://schemas.openxmlformats.org/officeDocument/2006/relationships/slide" Target="slide13.xml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5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slide" Target="slide8.xml"/><Relationship Id="rId1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4" Type="http://schemas.openxmlformats.org/officeDocument/2006/relationships/slide" Target="slide16.xml"/><Relationship Id="rId5" Type="http://schemas.openxmlformats.org/officeDocument/2006/relationships/slide" Target="slide17.xml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slide" Target="slide6.xml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slide" Target="slide8.xml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4" Type="http://schemas.openxmlformats.org/officeDocument/2006/relationships/slide" Target="slide20.xml"/><Relationship Id="rId5" Type="http://schemas.openxmlformats.org/officeDocument/2006/relationships/slide" Target="slide21.xml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jpeg"/><Relationship Id="rId5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4" Type="http://schemas.openxmlformats.org/officeDocument/2006/relationships/image" Target="../media/image55.jpe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4" Type="http://schemas.openxmlformats.org/officeDocument/2006/relationships/slide" Target="slide24.xml"/><Relationship Id="rId5" Type="http://schemas.openxmlformats.org/officeDocument/2006/relationships/slide" Target="slide25.xml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4" Type="http://schemas.openxmlformats.org/officeDocument/2006/relationships/slide" Target="slide6.xml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slide" Target="slide8.xml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4" Type="http://schemas.openxmlformats.org/officeDocument/2006/relationships/slide" Target="slide29.xml"/><Relationship Id="rId5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4" Type="http://schemas.openxmlformats.org/officeDocument/2006/relationships/slide" Target="slide6.xml"/><Relationship Id="rId5" Type="http://schemas.openxmlformats.org/officeDocument/2006/relationships/image" Target="../media/image49.jpeg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slide" Target="slide8.xml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image" Target="../media/image19.emf"/><Relationship Id="rId8" Type="http://schemas.openxmlformats.org/officeDocument/2006/relationships/image" Target="../media/image20.emf"/><Relationship Id="rId9" Type="http://schemas.openxmlformats.org/officeDocument/2006/relationships/image" Target="../media/image21.emf"/><Relationship Id="rId10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14.emf"/><Relationship Id="rId5" Type="http://schemas.openxmlformats.org/officeDocument/2006/relationships/chart" Target="../charts/chart1.xml"/><Relationship Id="rId6" Type="http://schemas.openxmlformats.org/officeDocument/2006/relationships/chart" Target="../charts/chart2.xml"/><Relationship Id="rId7" Type="http://schemas.openxmlformats.org/officeDocument/2006/relationships/image" Target="../media/image25.png"/><Relationship Id="rId8" Type="http://schemas.microsoft.com/office/2007/relationships/hdphoto" Target="../media/hdphoto1.wdp"/><Relationship Id="rId9" Type="http://schemas.openxmlformats.org/officeDocument/2006/relationships/image" Target="../media/image26.png"/><Relationship Id="rId1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4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png"/><Relationship Id="rId4" Type="http://schemas.openxmlformats.org/officeDocument/2006/relationships/chart" Target="../charts/chart3.xml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7" Type="http://schemas.openxmlformats.org/officeDocument/2006/relationships/image" Target="../media/image31.emf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jpeg"/><Relationship Id="rId4" Type="http://schemas.openxmlformats.org/officeDocument/2006/relationships/chart" Target="../charts/chart4.xml"/><Relationship Id="rId5" Type="http://schemas.openxmlformats.org/officeDocument/2006/relationships/image" Target="../media/image31.emf"/><Relationship Id="rId6" Type="http://schemas.openxmlformats.org/officeDocument/2006/relationships/image" Target="../media/image39.emf"/><Relationship Id="rId7" Type="http://schemas.openxmlformats.org/officeDocument/2006/relationships/image" Target="../media/image29.emf"/><Relationship Id="rId8" Type="http://schemas.openxmlformats.org/officeDocument/2006/relationships/image" Target="../media/image30.emf"/><Relationship Id="rId9" Type="http://schemas.openxmlformats.org/officeDocument/2006/relationships/image" Target="../media/image40.png"/><Relationship Id="rId10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chart" Target="../charts/chart5.xml"/><Relationship Id="rId5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4" Type="http://schemas.openxmlformats.org/officeDocument/2006/relationships/slide" Target="slide22.xml"/><Relationship Id="rId5" Type="http://schemas.openxmlformats.org/officeDocument/2006/relationships/slide" Target="slide26.xml"/><Relationship Id="rId6" Type="http://schemas.openxmlformats.org/officeDocument/2006/relationships/slide" Target="slide10.xml"/><Relationship Id="rId7" Type="http://schemas.openxmlformats.org/officeDocument/2006/relationships/slide" Target="slide14.xml"/><Relationship Id="rId8" Type="http://schemas.openxmlformats.org/officeDocument/2006/relationships/slide" Target="slide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C32626FF-C16B-3843-8C6B-EA37306A7FA9}"/>
              </a:ext>
            </a:extLst>
          </p:cNvPr>
          <p:cNvGrpSpPr/>
          <p:nvPr/>
        </p:nvGrpSpPr>
        <p:grpSpPr>
          <a:xfrm>
            <a:off x="0" y="26953321"/>
            <a:ext cx="48764826" cy="529479"/>
            <a:chOff x="0" y="23179606"/>
            <a:chExt cx="48764826" cy="529479"/>
          </a:xfrm>
        </p:grpSpPr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AA202FD6-D11B-B643-B787-6510598F305D}"/>
                </a:ext>
              </a:extLst>
            </p:cNvPr>
            <p:cNvSpPr/>
            <p:nvPr/>
          </p:nvSpPr>
          <p:spPr>
            <a:xfrm>
              <a:off x="0" y="23179606"/>
              <a:ext cx="9412968" cy="529479"/>
            </a:xfrm>
            <a:prstGeom prst="rect">
              <a:avLst/>
            </a:prstGeom>
            <a:solidFill>
              <a:srgbClr val="A922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34F7F56-1888-6741-B836-35109125B91E}"/>
                </a:ext>
              </a:extLst>
            </p:cNvPr>
            <p:cNvSpPr/>
            <p:nvPr/>
          </p:nvSpPr>
          <p:spPr>
            <a:xfrm>
              <a:off x="7870372" y="23179606"/>
              <a:ext cx="9412968" cy="529479"/>
            </a:xfrm>
            <a:prstGeom prst="rect">
              <a:avLst/>
            </a:prstGeom>
            <a:solidFill>
              <a:srgbClr val="E41E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02AE11F6-6FFE-2B4A-AFB0-C6444A7B81CA}"/>
                </a:ext>
              </a:extLst>
            </p:cNvPr>
            <p:cNvSpPr/>
            <p:nvPr/>
          </p:nvSpPr>
          <p:spPr>
            <a:xfrm>
              <a:off x="15740743" y="23179606"/>
              <a:ext cx="9412968" cy="529479"/>
            </a:xfrm>
            <a:prstGeom prst="rect">
              <a:avLst/>
            </a:prstGeom>
            <a:solidFill>
              <a:srgbClr val="F579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4C0359A5-7E29-8044-AB7E-37E0917F54D3}"/>
                </a:ext>
              </a:extLst>
            </p:cNvPr>
            <p:cNvSpPr/>
            <p:nvPr/>
          </p:nvSpPr>
          <p:spPr>
            <a:xfrm>
              <a:off x="23611115" y="23179606"/>
              <a:ext cx="9412968" cy="529479"/>
            </a:xfrm>
            <a:prstGeom prst="rect">
              <a:avLst/>
            </a:prstGeom>
            <a:solidFill>
              <a:srgbClr val="F5BA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C365AA03-654A-274D-98F7-30C0A1516CCC}"/>
                </a:ext>
              </a:extLst>
            </p:cNvPr>
            <p:cNvSpPr/>
            <p:nvPr/>
          </p:nvSpPr>
          <p:spPr>
            <a:xfrm>
              <a:off x="31481486" y="23179606"/>
              <a:ext cx="9412968" cy="529479"/>
            </a:xfrm>
            <a:prstGeom prst="rect">
              <a:avLst/>
            </a:prstGeom>
            <a:solidFill>
              <a:srgbClr val="36A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24F0B1F6-6972-C644-93F4-186710B18AA1}"/>
                </a:ext>
              </a:extLst>
            </p:cNvPr>
            <p:cNvSpPr/>
            <p:nvPr/>
          </p:nvSpPr>
          <p:spPr>
            <a:xfrm>
              <a:off x="39351858" y="23179606"/>
              <a:ext cx="9412968" cy="529479"/>
            </a:xfrm>
            <a:prstGeom prst="rect">
              <a:avLst/>
            </a:prstGeom>
            <a:solidFill>
              <a:srgbClr val="1D8D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197DC607-9013-9A45-B635-C07EA096E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5666" y="2715972"/>
            <a:ext cx="19458442" cy="2142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0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AC29EE9-D473-5645-929B-8ECD18444A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" r="411" b="13205"/>
          <a:stretch/>
        </p:blipFill>
        <p:spPr>
          <a:xfrm>
            <a:off x="0" y="27709"/>
            <a:ext cx="48764824" cy="23260834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4879A97-4023-E54C-AE26-909A58348F9B}"/>
              </a:ext>
            </a:extLst>
          </p:cNvPr>
          <p:cNvSpPr/>
          <p:nvPr/>
        </p:nvSpPr>
        <p:spPr>
          <a:xfrm rot="16200000">
            <a:off x="18616612" y="-18616612"/>
            <a:ext cx="1153160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37A7686-D2D0-8F49-AF6F-4FE0FB5DADA2}"/>
              </a:ext>
            </a:extLst>
          </p:cNvPr>
          <p:cNvSpPr/>
          <p:nvPr/>
        </p:nvSpPr>
        <p:spPr>
          <a:xfrm rot="5400000">
            <a:off x="19627532" y="-5848750"/>
            <a:ext cx="950976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08" y="4365998"/>
            <a:ext cx="43708320" cy="5003405"/>
          </a:xfrm>
        </p:spPr>
        <p:txBody>
          <a:bodyPr>
            <a:normAutofit/>
          </a:bodyPr>
          <a:lstStyle/>
          <a:p>
            <a:pPr algn="ctr"/>
            <a:r>
              <a:rPr lang="en-US" sz="34400" dirty="0">
                <a:ln w="0"/>
                <a:solidFill>
                  <a:schemeClr val="bg1"/>
                </a:solidFill>
              </a:rPr>
              <a:t>Learn More</a:t>
            </a: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513E36-D620-644A-BB6E-A923A687F5D4}"/>
              </a:ext>
            </a:extLst>
          </p:cNvPr>
          <p:cNvSpPr/>
          <p:nvPr/>
        </p:nvSpPr>
        <p:spPr>
          <a:xfrm>
            <a:off x="5446823" y="9648800"/>
            <a:ext cx="10768361" cy="107683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Shopper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661FBBA-A7BC-E14E-9C9F-8CA946EA8A17}"/>
              </a:ext>
            </a:extLst>
          </p:cNvPr>
          <p:cNvSpPr/>
          <p:nvPr/>
        </p:nvSpPr>
        <p:spPr>
          <a:xfrm>
            <a:off x="18998231" y="9648800"/>
            <a:ext cx="10768361" cy="107683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Trip</a:t>
            </a: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5693747A-003C-6242-BFAF-FBE074DF02DD}"/>
              </a:ext>
            </a:extLst>
          </p:cNvPr>
          <p:cNvSpPr/>
          <p:nvPr/>
        </p:nvSpPr>
        <p:spPr>
          <a:xfrm>
            <a:off x="32549639" y="9648800"/>
            <a:ext cx="10768361" cy="107683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Dollar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A8213C1-7071-8946-B10A-414843271071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5" name="Rectangle 24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4F531DD9-FF29-DB41-8E61-52E46EC42B79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2EBFF96-50B8-0D48-861F-25D521956BB7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87F2D26-F043-0D46-A589-BC128F368389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28" name="Rectangle 27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7B64073D-AA06-5741-9359-7BA78882A7D6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38649B39-E88D-3A43-8790-4A866D50258B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79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2C05C7-55BD-AA4D-8818-D52EE02A7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8"/>
          <a:stretch/>
        </p:blipFill>
        <p:spPr>
          <a:xfrm>
            <a:off x="0" y="0"/>
            <a:ext cx="39392352" cy="269103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Month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New Shopper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$12,469 per store</a:t>
            </a:r>
            <a:endParaRPr lang="en-US" sz="166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E01EDB2-7522-444B-8B48-32C6BFE490DD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30989B-C8B4-7441-A316-E3FC5E372420}"/>
              </a:ext>
            </a:extLst>
          </p:cNvPr>
          <p:cNvSpPr/>
          <p:nvPr/>
        </p:nvSpPr>
        <p:spPr>
          <a:xfrm>
            <a:off x="41254558" y="13180123"/>
            <a:ext cx="56700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Coca-Cola </a:t>
            </a:r>
          </a:p>
          <a:p>
            <a:pPr algn="ctr"/>
            <a:r>
              <a:rPr lang="en-US" dirty="0"/>
              <a:t>Freestyle 9100</a:t>
            </a:r>
            <a:endParaRPr lang="en-US" sz="96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C7D0573-F0CD-7B4A-AC61-B9B3B3BB80D9}"/>
              </a:ext>
            </a:extLst>
          </p:cNvPr>
          <p:cNvSpPr/>
          <p:nvPr/>
        </p:nvSpPr>
        <p:spPr>
          <a:xfrm>
            <a:off x="42785195" y="21764111"/>
            <a:ext cx="2990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Coolers</a:t>
            </a:r>
            <a:endParaRPr lang="en-US" sz="9600" dirty="0"/>
          </a:p>
        </p:txBody>
      </p:sp>
      <p:pic>
        <p:nvPicPr>
          <p:cNvPr id="18" name="Picture 2" descr="Image result for coca-cola freestyle">
            <a:extLst>
              <a:ext uri="{FF2B5EF4-FFF2-40B4-BE49-F238E27FC236}">
                <a16:creationId xmlns="" xmlns:a16="http://schemas.microsoft.com/office/drawing/2014/main" id="{4D9C18F5-1A2F-8F46-8BB0-BAA0891D9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8771" y="8214297"/>
            <a:ext cx="6701577" cy="43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C262DB93-1094-3E4B-B6EE-01CA29D62D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972" y="16421063"/>
            <a:ext cx="3579177" cy="50716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96F0F89-55DA-4844-9A8E-A35AEC7EE39D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17" name="Rectangle 16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C4E02C76-FC75-E546-95EE-9F99AEFE41B6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208BD942-5066-CB45-B468-48F4BDCBC112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ABB69F2-D1CF-AB40-9AB7-19A7680D92DF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24" name="Rectangle 23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885E5690-6C22-FB43-AF43-F1589FD51AAB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5F60466B-BEB4-8649-A226-288D6E390C48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150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58ED26-D276-354F-8326-DCC0888E9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4626" cy="269199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D715EC9-665E-A940-AD81-5B36B8DB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5765" y="15847332"/>
            <a:ext cx="2828338" cy="6282035"/>
          </a:xfrm>
          <a:prstGeom prst="rect">
            <a:avLst/>
          </a:prstGeom>
        </p:spPr>
      </p:pic>
      <p:pic>
        <p:nvPicPr>
          <p:cNvPr id="18" name="Picture 1">
            <a:extLst>
              <a:ext uri="{FF2B5EF4-FFF2-40B4-BE49-F238E27FC236}">
                <a16:creationId xmlns="" xmlns:a16="http://schemas.microsoft.com/office/drawing/2014/main" id="{3ECF371E-103A-7E49-8325-0179338A3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8066" y="7874439"/>
            <a:ext cx="6438950" cy="640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0918513" y="-10918513"/>
            <a:ext cx="17627600" cy="3946462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Shopper Per Store Per Month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More Trip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$12,531 per store</a:t>
            </a:r>
            <a:endParaRPr lang="en-US" sz="16600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30989B-C8B4-7441-A316-E3FC5E372420}"/>
              </a:ext>
            </a:extLst>
          </p:cNvPr>
          <p:cNvSpPr/>
          <p:nvPr/>
        </p:nvSpPr>
        <p:spPr>
          <a:xfrm>
            <a:off x="41495741" y="13781171"/>
            <a:ext cx="51876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Snack Bundle</a:t>
            </a:r>
            <a:endParaRPr lang="en-US" sz="96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C7D0573-F0CD-7B4A-AC61-B9B3B3BB80D9}"/>
              </a:ext>
            </a:extLst>
          </p:cNvPr>
          <p:cNvSpPr/>
          <p:nvPr/>
        </p:nvSpPr>
        <p:spPr>
          <a:xfrm>
            <a:off x="41421494" y="22221829"/>
            <a:ext cx="5848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Hydration Rack</a:t>
            </a:r>
            <a:endParaRPr lang="en-US" sz="96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90019CB-1E00-2647-992F-C0D61572AA90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4A3DE0B-9D33-D146-A787-EDB0BC8D68A5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9" name="Rectangle 28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CF509D5F-4A66-B241-ACF4-F8A3730EA1A3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FAD8CCBB-391E-B543-80FD-FAB7790D9C80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50501592-004F-954A-B932-1C1D083BE534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2" name="Rectangle 31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EAE7409E-7F85-8148-B0AC-F20B995558C7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494782FE-2BFA-A442-9EE6-1F1E6751195F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0887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EA154F-67BB-E249-9BA2-6D6F80010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"/>
          <a:stretch/>
        </p:blipFill>
        <p:spPr>
          <a:xfrm>
            <a:off x="0" y="-2"/>
            <a:ext cx="39385402" cy="269139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2ECE9ED8-F750-554D-ACF6-A2E856634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318" y="8447424"/>
            <a:ext cx="1111475" cy="340297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0556DFB-D71A-6749-9CF6-1E6DB80691DA}"/>
              </a:ext>
            </a:extLst>
          </p:cNvPr>
          <p:cNvGrpSpPr/>
          <p:nvPr/>
        </p:nvGrpSpPr>
        <p:grpSpPr>
          <a:xfrm>
            <a:off x="43012791" y="14117526"/>
            <a:ext cx="3117081" cy="2283716"/>
            <a:chOff x="2377118" y="3414877"/>
            <a:chExt cx="1161030" cy="1081049"/>
          </a:xfrm>
        </p:grpSpPr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B6157AC3-2A83-8E40-A827-CD18A6654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5367" y="3414877"/>
              <a:ext cx="415081" cy="108104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3A804260-9E52-3148-9D50-986232214B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1239" y="3414877"/>
              <a:ext cx="396909" cy="108104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B5DFA838-1BDC-6F42-9978-5F8D80523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7118" y="3414878"/>
              <a:ext cx="419102" cy="1081048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8242B40-C172-DD42-833A-B641EA039F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8741" y="18701083"/>
            <a:ext cx="2525180" cy="3252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EC3B5B20-06D8-1744-83F5-4275044417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829" y="8447424"/>
            <a:ext cx="1130623" cy="32049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Year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solidFill>
                  <a:schemeClr val="bg1"/>
                </a:solidFill>
              </a:rPr>
              <a:t>Adding +$1 to your basket</a:t>
            </a:r>
          </a:p>
        </p:txBody>
      </p:sp>
      <p:sp>
        <p:nvSpPr>
          <p:cNvPr id="10" name="Oval 9">
            <a:hlinkClick r:id="rId9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$150,538 per store</a:t>
            </a:r>
            <a:endParaRPr lang="en-US" sz="16600" b="1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C30989B-C8B4-7441-A316-E3FC5E372420}"/>
              </a:ext>
            </a:extLst>
          </p:cNvPr>
          <p:cNvSpPr/>
          <p:nvPr/>
        </p:nvSpPr>
        <p:spPr>
          <a:xfrm>
            <a:off x="45511297" y="11712506"/>
            <a:ext cx="2244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Fanta</a:t>
            </a:r>
            <a:endParaRPr lang="en-US" sz="96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9FB08F67-C706-FA4A-B1EB-789CC7C5D61F}"/>
              </a:ext>
            </a:extLst>
          </p:cNvPr>
          <p:cNvSpPr/>
          <p:nvPr/>
        </p:nvSpPr>
        <p:spPr>
          <a:xfrm>
            <a:off x="41546189" y="16263350"/>
            <a:ext cx="5745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Dunkin Donuts</a:t>
            </a:r>
            <a:endParaRPr lang="en-US" sz="9600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DCBD597-76C7-584E-8BAB-E81475A93617}"/>
              </a:ext>
            </a:extLst>
          </p:cNvPr>
          <p:cNvSpPr/>
          <p:nvPr/>
        </p:nvSpPr>
        <p:spPr>
          <a:xfrm>
            <a:off x="42125707" y="21678163"/>
            <a:ext cx="458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Smartwater</a:t>
            </a:r>
            <a:endParaRPr lang="en-US" sz="9600" dirty="0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9D4DE0CF-101F-0147-90D4-409D534CC2BB}"/>
              </a:ext>
            </a:extLst>
          </p:cNvPr>
          <p:cNvSpPr/>
          <p:nvPr/>
        </p:nvSpPr>
        <p:spPr>
          <a:xfrm>
            <a:off x="40111373" y="11697727"/>
            <a:ext cx="4734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Fairlife</a:t>
            </a:r>
            <a:r>
              <a:rPr lang="en-US" dirty="0"/>
              <a:t> YUP!</a:t>
            </a:r>
            <a:endParaRPr lang="en-US" sz="9600" dirty="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1BBB216-148A-CC4E-B51C-562DCF2D8801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0C51524A-CDCF-184B-B7B8-6278DC9A5F16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43" name="Rectangle 42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60D11CA0-692D-DA44-BDF4-715D31C7F065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31F526E3-3DB0-FC48-B486-CEAB880FDF18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BAE419F5-0DB2-F846-8792-FB4F5EC4E35E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46" name="Rectangle 45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152A22BD-2CA7-E349-A840-20058FBFEC79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72BCEBA9-8FC2-C945-AF39-BBA6AAAB5AAD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2572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67076AA-4FDA-E144-A0E0-9C703BAF0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" r="411" b="14027"/>
          <a:stretch/>
        </p:blipFill>
        <p:spPr>
          <a:xfrm>
            <a:off x="0" y="27709"/>
            <a:ext cx="48764824" cy="2303549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4879A97-4023-E54C-AE26-909A58348F9B}"/>
              </a:ext>
            </a:extLst>
          </p:cNvPr>
          <p:cNvSpPr/>
          <p:nvPr/>
        </p:nvSpPr>
        <p:spPr>
          <a:xfrm rot="16200000">
            <a:off x="18616612" y="-18616612"/>
            <a:ext cx="1153160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37A7686-D2D0-8F49-AF6F-4FE0FB5DADA2}"/>
              </a:ext>
            </a:extLst>
          </p:cNvPr>
          <p:cNvSpPr/>
          <p:nvPr/>
        </p:nvSpPr>
        <p:spPr>
          <a:xfrm rot="5400000">
            <a:off x="19627532" y="-6074092"/>
            <a:ext cx="950976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08" y="4365998"/>
            <a:ext cx="43708320" cy="5003405"/>
          </a:xfrm>
        </p:spPr>
        <p:txBody>
          <a:bodyPr>
            <a:normAutofit/>
          </a:bodyPr>
          <a:lstStyle/>
          <a:p>
            <a:pPr algn="ctr"/>
            <a:r>
              <a:rPr lang="en-US" sz="34400" dirty="0">
                <a:ln w="0"/>
                <a:solidFill>
                  <a:schemeClr val="bg1"/>
                </a:solidFill>
              </a:rPr>
              <a:t>Learn More</a:t>
            </a: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513E36-D620-644A-BB6E-A923A687F5D4}"/>
              </a:ext>
            </a:extLst>
          </p:cNvPr>
          <p:cNvSpPr/>
          <p:nvPr/>
        </p:nvSpPr>
        <p:spPr>
          <a:xfrm>
            <a:off x="5446823" y="9648800"/>
            <a:ext cx="10768361" cy="1076836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Shopper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661FBBA-A7BC-E14E-9C9F-8CA946EA8A17}"/>
              </a:ext>
            </a:extLst>
          </p:cNvPr>
          <p:cNvSpPr/>
          <p:nvPr/>
        </p:nvSpPr>
        <p:spPr>
          <a:xfrm>
            <a:off x="18998231" y="9648800"/>
            <a:ext cx="10768361" cy="1076836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Trip</a:t>
            </a: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5693747A-003C-6242-BFAF-FBE074DF02DD}"/>
              </a:ext>
            </a:extLst>
          </p:cNvPr>
          <p:cNvSpPr/>
          <p:nvPr/>
        </p:nvSpPr>
        <p:spPr>
          <a:xfrm>
            <a:off x="32549639" y="9648800"/>
            <a:ext cx="10768361" cy="1076836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Dollar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E825689C-C8E4-0940-8BA0-E05116F0891C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15" name="Rectangle 14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FFD3D6C2-1FA3-3B4D-ACA0-32F0A2FA4612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68B1668-8D17-DF48-8A5F-29B00BBCD95C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C5A0C666-3902-EF43-9964-E58397807C0D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18" name="Rectangle 17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5F72A79C-B947-0340-BE86-3D6ABF8800D6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E08A99E-3D3B-2740-BE76-F742A06969AA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7414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A517EE-4EAB-DD47-A2D8-D098FB07D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8"/>
          <a:stretch/>
        </p:blipFill>
        <p:spPr>
          <a:xfrm>
            <a:off x="0" y="0"/>
            <a:ext cx="39392352" cy="269103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Month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New Shopper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$12,469 per store</a:t>
            </a:r>
            <a:endParaRPr lang="en-US" sz="166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349040DF-F165-8D40-9A55-33D5FD963F6E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41FE8CB8-03C1-C943-83AA-E52FDABC04E5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5" name="Rectangle 24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36820173-6F42-3544-9BC3-21C441BC5560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BBE9071B-04B5-DC41-BF52-FCF9E0789AB0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0A7FA89B-B31E-CC4A-BCA1-DED24EDD5BB1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2" name="Rectangle 31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62E422BF-6D17-274E-A881-2D33B6FCF16C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A3F6C9A5-9B27-B343-BB9F-9499A23B43EB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$1.9M in revenue per store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909BEA18-78BD-514F-B31C-809A34047D3E}"/>
              </a:ext>
            </a:extLst>
          </p:cNvPr>
          <p:cNvSpPr/>
          <p:nvPr/>
        </p:nvSpPr>
        <p:spPr>
          <a:xfrm>
            <a:off x="41254558" y="13180123"/>
            <a:ext cx="56700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Coca-Cola </a:t>
            </a:r>
          </a:p>
          <a:p>
            <a:pPr algn="ctr"/>
            <a:r>
              <a:rPr lang="en-US" dirty="0"/>
              <a:t>Freestyle 9100</a:t>
            </a:r>
            <a:endParaRPr lang="en-US" sz="9600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7ABA0190-54A7-8744-A11D-FF1CC6BC557C}"/>
              </a:ext>
            </a:extLst>
          </p:cNvPr>
          <p:cNvSpPr/>
          <p:nvPr/>
        </p:nvSpPr>
        <p:spPr>
          <a:xfrm>
            <a:off x="42785195" y="21764111"/>
            <a:ext cx="2990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Coolers</a:t>
            </a:r>
            <a:endParaRPr lang="en-US" sz="9600" dirty="0"/>
          </a:p>
        </p:txBody>
      </p:sp>
      <p:pic>
        <p:nvPicPr>
          <p:cNvPr id="36" name="Picture 2" descr="Image result for coca-cola freestyle">
            <a:extLst>
              <a:ext uri="{FF2B5EF4-FFF2-40B4-BE49-F238E27FC236}">
                <a16:creationId xmlns="" xmlns:a16="http://schemas.microsoft.com/office/drawing/2014/main" id="{262407C6-C24D-E54B-884B-6B535D6CA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8771" y="8214297"/>
            <a:ext cx="6701577" cy="43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C68522B-DDEC-D942-971C-865AC2920D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972" y="16421063"/>
            <a:ext cx="3579177" cy="50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694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6CF11ED-2D02-8C4C-B27F-937AFECF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4626" cy="269199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0882376" y="-10882376"/>
            <a:ext cx="17627600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Shopper Per Store Per Month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More Trip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$17,006 per store</a:t>
            </a:r>
            <a:endParaRPr lang="en-US" sz="166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4EC1FD9-21ED-8342-9A34-1FFCBB788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765" y="15847332"/>
            <a:ext cx="2828338" cy="6282035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="" xmlns:a16="http://schemas.microsoft.com/office/drawing/2014/main" id="{09EB2E78-9F3F-6146-8C54-203694DB1C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8066" y="7874439"/>
            <a:ext cx="6438950" cy="640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3941A19-BCD8-3A4B-81AB-B4C37B55594D}"/>
              </a:ext>
            </a:extLst>
          </p:cNvPr>
          <p:cNvSpPr/>
          <p:nvPr/>
        </p:nvSpPr>
        <p:spPr>
          <a:xfrm>
            <a:off x="41495741" y="13781171"/>
            <a:ext cx="51876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Snack Bundle</a:t>
            </a:r>
            <a:endParaRPr lang="en-US" sz="96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DDA770F-D990-3A40-8685-72E4E4235E2B}"/>
              </a:ext>
            </a:extLst>
          </p:cNvPr>
          <p:cNvSpPr/>
          <p:nvPr/>
        </p:nvSpPr>
        <p:spPr>
          <a:xfrm>
            <a:off x="41421494" y="22221829"/>
            <a:ext cx="5848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Hydration Rack</a:t>
            </a:r>
            <a:endParaRPr lang="en-US" sz="96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F0ED9BFA-A734-C542-99FE-60341E5A5914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0A3D0148-C458-464F-A06E-ACA2A26FF278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7" name="Rectangle 26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C29106DB-6A6A-C646-BE20-019757880763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E700541-0568-FC44-A912-93837F0B2627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A8E6F5D9-777F-C44B-80F9-9A6712561698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4" name="Rectangle 33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ADE72224-CB6D-9F46-8AD0-0FD2F680C7FE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B039D3C9-A77D-6844-8595-E05DCA2CD71F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1543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D4C3D1D-AFEB-5548-A4B5-184D6821B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"/>
          <a:stretch/>
        </p:blipFill>
        <p:spPr>
          <a:xfrm>
            <a:off x="0" y="-2"/>
            <a:ext cx="39385402" cy="269139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Year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solidFill>
                  <a:schemeClr val="bg1"/>
                </a:solidFill>
              </a:rPr>
              <a:t>Adding +$1 to your basket</a:t>
            </a:r>
          </a:p>
        </p:txBody>
      </p:sp>
      <p:sp>
        <p:nvSpPr>
          <p:cNvPr id="10" name="Oval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$204,301 per store</a:t>
            </a:r>
            <a:endParaRPr lang="en-US" sz="166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A9709C0-1D66-B245-82BD-5B80318247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318" y="8447424"/>
            <a:ext cx="1111475" cy="340297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45EB48F2-6EC4-F341-BF5F-81E521747585}"/>
              </a:ext>
            </a:extLst>
          </p:cNvPr>
          <p:cNvGrpSpPr/>
          <p:nvPr/>
        </p:nvGrpSpPr>
        <p:grpSpPr>
          <a:xfrm>
            <a:off x="43012791" y="14117526"/>
            <a:ext cx="3117081" cy="2283716"/>
            <a:chOff x="2377118" y="3414877"/>
            <a:chExt cx="1161030" cy="1081049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37F58DA-CAF7-9F4E-AD63-4CB108853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5367" y="3414877"/>
              <a:ext cx="415081" cy="10810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4531DA2-1404-DB46-BB8A-7DF0356FD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1239" y="3414877"/>
              <a:ext cx="396909" cy="10810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2EF52C8A-4D49-8E4A-BB64-EF897F09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7118" y="3414878"/>
              <a:ext cx="419102" cy="1081048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38B801CF-0117-0C45-BF9A-A8F3E10F1D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8741" y="18701083"/>
            <a:ext cx="2525180" cy="3252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C7ABCE3C-05CD-6B44-98B7-9F0C595961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829" y="8447424"/>
            <a:ext cx="1130623" cy="320491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3D03014-6E24-BC4E-BCB9-279DC800CED3}"/>
              </a:ext>
            </a:extLst>
          </p:cNvPr>
          <p:cNvSpPr/>
          <p:nvPr/>
        </p:nvSpPr>
        <p:spPr>
          <a:xfrm>
            <a:off x="45511297" y="11712506"/>
            <a:ext cx="2244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Fanta</a:t>
            </a:r>
            <a:endParaRPr lang="en-US" sz="96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23C4D83-5E34-EA4E-A3A4-4357A892C1EC}"/>
              </a:ext>
            </a:extLst>
          </p:cNvPr>
          <p:cNvSpPr/>
          <p:nvPr/>
        </p:nvSpPr>
        <p:spPr>
          <a:xfrm>
            <a:off x="41546189" y="16263350"/>
            <a:ext cx="5745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Dunkin Donuts</a:t>
            </a:r>
            <a:endParaRPr lang="en-US" sz="96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C6DD231A-FBAC-284B-880A-4FA2903CA140}"/>
              </a:ext>
            </a:extLst>
          </p:cNvPr>
          <p:cNvSpPr/>
          <p:nvPr/>
        </p:nvSpPr>
        <p:spPr>
          <a:xfrm>
            <a:off x="42125707" y="21678163"/>
            <a:ext cx="458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Smartwater</a:t>
            </a:r>
            <a:endParaRPr lang="en-US" sz="9600" dirty="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0330E53-383C-7C45-967D-0B3A42983198}"/>
              </a:ext>
            </a:extLst>
          </p:cNvPr>
          <p:cNvSpPr/>
          <p:nvPr/>
        </p:nvSpPr>
        <p:spPr>
          <a:xfrm>
            <a:off x="40111373" y="11697727"/>
            <a:ext cx="4734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Fairlife</a:t>
            </a:r>
            <a:r>
              <a:rPr lang="en-US" dirty="0"/>
              <a:t> YUP!</a:t>
            </a:r>
            <a:endParaRPr lang="en-US" sz="9600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E23EC6AE-910B-9F4E-8850-C6FDE9EEAA14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5D08C89F-0725-2F4B-A5B1-8207F3390B5F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47" name="Rectangle 46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4594380B-B727-BB4C-BAD3-B181ADA3B3D1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69B3E3AA-481E-D142-B5EE-01B63325D146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A640E23C-DD63-4E43-865B-2E387D3093E4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53" name="Rectangle 52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FA3BD8A6-168E-5447-ABB0-D5D25FC1D3DB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F989F932-8E5B-EA48-9240-3A82DAB5D9FD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$1.9M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26959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964573D-FA1E-E646-A9B4-674F9E8EB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" r="411" b="14027"/>
          <a:stretch/>
        </p:blipFill>
        <p:spPr>
          <a:xfrm>
            <a:off x="0" y="27709"/>
            <a:ext cx="48764824" cy="230354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7695FDE-1B27-B647-83F7-A9000C64AB33}"/>
              </a:ext>
            </a:extLst>
          </p:cNvPr>
          <p:cNvSpPr/>
          <p:nvPr/>
        </p:nvSpPr>
        <p:spPr>
          <a:xfrm rot="16200000">
            <a:off x="18616612" y="-18616612"/>
            <a:ext cx="1153160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D0B6E72-C5C0-DC4A-BB7C-E7092BF5A250}"/>
              </a:ext>
            </a:extLst>
          </p:cNvPr>
          <p:cNvSpPr/>
          <p:nvPr/>
        </p:nvSpPr>
        <p:spPr>
          <a:xfrm rot="5400000">
            <a:off x="19627532" y="-6074092"/>
            <a:ext cx="950976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08" y="4365998"/>
            <a:ext cx="43708320" cy="5003405"/>
          </a:xfrm>
        </p:spPr>
        <p:txBody>
          <a:bodyPr>
            <a:normAutofit/>
          </a:bodyPr>
          <a:lstStyle/>
          <a:p>
            <a:pPr algn="ctr"/>
            <a:r>
              <a:rPr lang="en-US" sz="34400" dirty="0">
                <a:ln w="0"/>
                <a:solidFill>
                  <a:schemeClr val="bg1"/>
                </a:solidFill>
              </a:rPr>
              <a:t>Learn More</a:t>
            </a: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513E36-D620-644A-BB6E-A923A687F5D4}"/>
              </a:ext>
            </a:extLst>
          </p:cNvPr>
          <p:cNvSpPr/>
          <p:nvPr/>
        </p:nvSpPr>
        <p:spPr>
          <a:xfrm>
            <a:off x="5446823" y="9648800"/>
            <a:ext cx="10768361" cy="107683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</a:rPr>
              <a:t>One More Shopper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661FBBA-A7BC-E14E-9C9F-8CA946EA8A17}"/>
              </a:ext>
            </a:extLst>
          </p:cNvPr>
          <p:cNvSpPr/>
          <p:nvPr/>
        </p:nvSpPr>
        <p:spPr>
          <a:xfrm>
            <a:off x="18998231" y="9648800"/>
            <a:ext cx="10768361" cy="107683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</a:rPr>
              <a:t>One More Trip</a:t>
            </a: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5693747A-003C-6242-BFAF-FBE074DF02DD}"/>
              </a:ext>
            </a:extLst>
          </p:cNvPr>
          <p:cNvSpPr/>
          <p:nvPr/>
        </p:nvSpPr>
        <p:spPr>
          <a:xfrm>
            <a:off x="32549639" y="9648800"/>
            <a:ext cx="10768361" cy="10768361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schemeClr val="bg1"/>
                </a:solidFill>
              </a:rPr>
              <a:t>One More Dollar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08E7B4DD-2A82-DE44-A495-1D70517B0FD1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16" name="Rectangle 15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F2C99036-CB08-4C4A-85F5-737A8D059DD4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A58F7F9-3FB0-4048-8832-80EA229F3BC4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2FB8F30-9350-3B40-B40F-0FDC0E83D313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19" name="Rectangle 18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C3B87E14-2E34-F141-AD9E-F9DA6B65A00A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C75AFFC7-EA2D-FA47-9C91-6AEB0138D14D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7160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2C05C7-55BD-AA4D-8818-D52EE02A7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8"/>
          <a:stretch/>
        </p:blipFill>
        <p:spPr>
          <a:xfrm>
            <a:off x="0" y="0"/>
            <a:ext cx="39392352" cy="269103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Month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New Shopper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$12,469 per store</a:t>
            </a:r>
            <a:endParaRPr lang="en-US" sz="16600" b="1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3D9FBE8-64FA-DA41-8D1C-E9FA47929A5A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04BD9D16-E0FC-7349-8059-349BB5723B0E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2" name="Rectangle 21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C2F04466-47FF-A74A-8F53-C51D98327A6D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C24A447F-4C6B-294B-A42B-B4E8D0305161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20670DE0-A36E-AF48-AC8C-D052C070525D}"/>
              </a:ext>
            </a:extLst>
          </p:cNvPr>
          <p:cNvSpPr/>
          <p:nvPr/>
        </p:nvSpPr>
        <p:spPr>
          <a:xfrm>
            <a:off x="41254558" y="13180123"/>
            <a:ext cx="56700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Coca-Cola </a:t>
            </a:r>
          </a:p>
          <a:p>
            <a:pPr algn="ctr"/>
            <a:r>
              <a:rPr lang="en-US" dirty="0"/>
              <a:t>Freestyle 9100</a:t>
            </a:r>
            <a:endParaRPr lang="en-US" sz="9600" dirty="0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2D3FF02-E3F4-A349-A3EB-F90224F5CC64}"/>
              </a:ext>
            </a:extLst>
          </p:cNvPr>
          <p:cNvSpPr/>
          <p:nvPr/>
        </p:nvSpPr>
        <p:spPr>
          <a:xfrm>
            <a:off x="42785195" y="21764111"/>
            <a:ext cx="2990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Coolers</a:t>
            </a:r>
            <a:endParaRPr lang="en-US" sz="9600" dirty="0"/>
          </a:p>
        </p:txBody>
      </p:sp>
      <p:pic>
        <p:nvPicPr>
          <p:cNvPr id="30" name="Picture 2" descr="Image result for coca-cola freestyle">
            <a:extLst>
              <a:ext uri="{FF2B5EF4-FFF2-40B4-BE49-F238E27FC236}">
                <a16:creationId xmlns="" xmlns:a16="http://schemas.microsoft.com/office/drawing/2014/main" id="{234BA46D-CBCA-0A40-A6B4-64FC9626CC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8771" y="8214297"/>
            <a:ext cx="6701577" cy="43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5C3BDB0-000D-9843-8CF9-22F4B7CD7B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972" y="16421063"/>
            <a:ext cx="3579177" cy="507165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953FD782-9C4F-AE4A-A139-482F0597AFB6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3" name="Rectangle 32">
              <a:hlinkClick r:id="rId3" action="ppaction://hlinksldjump"/>
              <a:extLst>
                <a:ext uri="{FF2B5EF4-FFF2-40B4-BE49-F238E27FC236}">
                  <a16:creationId xmlns="" xmlns:a16="http://schemas.microsoft.com/office/drawing/2014/main" id="{EBA63044-A215-BC41-BF48-25A6BE592C66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6CC1D9DA-A862-4A47-A2C8-AFB08D7EFCB1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9854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770397-59BF-144B-A97C-0AB4ADC0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106"/>
          <a:stretch/>
        </p:blipFill>
        <p:spPr>
          <a:xfrm>
            <a:off x="-2" y="5709162"/>
            <a:ext cx="15740746" cy="173540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BAEE743-284B-8E4F-80E0-7A88231C70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80" b="9964"/>
          <a:stretch/>
        </p:blipFill>
        <p:spPr>
          <a:xfrm>
            <a:off x="15740745" y="5709162"/>
            <a:ext cx="15740742" cy="17354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428F383-23FF-2440-A40F-AD000C4BC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028"/>
          <a:stretch/>
        </p:blipFill>
        <p:spPr>
          <a:xfrm>
            <a:off x="31481487" y="5689284"/>
            <a:ext cx="17283337" cy="17373917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CFC0D0EF-E237-5043-AB17-5BAE938E347F}"/>
              </a:ext>
            </a:extLst>
          </p:cNvPr>
          <p:cNvSpPr/>
          <p:nvPr/>
        </p:nvSpPr>
        <p:spPr>
          <a:xfrm rot="16200000">
            <a:off x="20330484" y="-14621321"/>
            <a:ext cx="8103856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44" name="Title 1">
            <a:extLst>
              <a:ext uri="{FF2B5EF4-FFF2-40B4-BE49-F238E27FC236}">
                <a16:creationId xmlns="" xmlns:a16="http://schemas.microsoft.com/office/drawing/2014/main" id="{22185B05-9BF9-E44F-802D-A0F20C0C2C1D}"/>
              </a:ext>
            </a:extLst>
          </p:cNvPr>
          <p:cNvSpPr txBox="1">
            <a:spLocks/>
          </p:cNvSpPr>
          <p:nvPr/>
        </p:nvSpPr>
        <p:spPr>
          <a:xfrm>
            <a:off x="2633472" y="2241146"/>
            <a:ext cx="43708320" cy="3513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 b="1" dirty="0">
                <a:ln w="0"/>
                <a:solidFill>
                  <a:srgbClr val="FF0000"/>
                </a:solidFill>
                <a:latin typeface="+mn-lt"/>
              </a:rPr>
              <a:t>What’s the Opportunity for Plus+1?</a:t>
            </a:r>
            <a:endParaRPr lang="en-US" sz="25800" b="1" dirty="0">
              <a:latin typeface="+mn-lt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="" xmlns:a16="http://schemas.microsoft.com/office/drawing/2014/main" id="{8624969E-49AB-6944-8B57-50D6B331AC86}"/>
              </a:ext>
            </a:extLst>
          </p:cNvPr>
          <p:cNvSpPr txBox="1">
            <a:spLocks/>
          </p:cNvSpPr>
          <p:nvPr/>
        </p:nvSpPr>
        <p:spPr>
          <a:xfrm>
            <a:off x="2115489" y="6886298"/>
            <a:ext cx="11509766" cy="3513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 b="1" dirty="0">
                <a:ln w="0"/>
                <a:solidFill>
                  <a:schemeClr val="bg1"/>
                </a:solidFill>
                <a:latin typeface="+mn-lt"/>
              </a:rPr>
              <a:t>Shopper</a:t>
            </a:r>
            <a:endParaRPr lang="en-US" sz="25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53EE843D-A697-5840-9B4E-96D17E9DDEDA}"/>
              </a:ext>
            </a:extLst>
          </p:cNvPr>
          <p:cNvSpPr txBox="1">
            <a:spLocks/>
          </p:cNvSpPr>
          <p:nvPr/>
        </p:nvSpPr>
        <p:spPr>
          <a:xfrm>
            <a:off x="17916321" y="6886298"/>
            <a:ext cx="11509766" cy="3513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 b="1" dirty="0">
                <a:ln w="0"/>
                <a:solidFill>
                  <a:schemeClr val="bg1"/>
                </a:solidFill>
                <a:latin typeface="+mn-lt"/>
              </a:rPr>
              <a:t>Trip</a:t>
            </a:r>
            <a:endParaRPr lang="en-US" sz="25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Title 1">
            <a:extLst>
              <a:ext uri="{FF2B5EF4-FFF2-40B4-BE49-F238E27FC236}">
                <a16:creationId xmlns="" xmlns:a16="http://schemas.microsoft.com/office/drawing/2014/main" id="{B0E0434E-3363-D849-A9EC-C5BD882C4F03}"/>
              </a:ext>
            </a:extLst>
          </p:cNvPr>
          <p:cNvSpPr txBox="1">
            <a:spLocks/>
          </p:cNvSpPr>
          <p:nvPr/>
        </p:nvSpPr>
        <p:spPr>
          <a:xfrm>
            <a:off x="34368272" y="6886298"/>
            <a:ext cx="11509766" cy="351383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5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9900" b="1" dirty="0">
                <a:ln w="0"/>
                <a:solidFill>
                  <a:schemeClr val="bg1"/>
                </a:solidFill>
                <a:latin typeface="+mn-lt"/>
              </a:rPr>
              <a:t>Basket</a:t>
            </a:r>
            <a:endParaRPr lang="en-US" sz="258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307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58ED26-D276-354F-8326-DCC0888E9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4626" cy="269199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0918513" y="-10918513"/>
            <a:ext cx="17627600" cy="39464626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Shopper Per Store Per Month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More Trip</a:t>
            </a: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$21,481 per store</a:t>
            </a:r>
            <a:endParaRPr lang="en-US" sz="16600" b="1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EB9C906-6F4C-3741-8C5D-CD0709ECF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5765" y="15847332"/>
            <a:ext cx="2828338" cy="6282035"/>
          </a:xfrm>
          <a:prstGeom prst="rect">
            <a:avLst/>
          </a:prstGeom>
        </p:spPr>
      </p:pic>
      <p:pic>
        <p:nvPicPr>
          <p:cNvPr id="21" name="Picture 1">
            <a:extLst>
              <a:ext uri="{FF2B5EF4-FFF2-40B4-BE49-F238E27FC236}">
                <a16:creationId xmlns="" xmlns:a16="http://schemas.microsoft.com/office/drawing/2014/main" id="{803494BB-A266-3147-8089-29317ABF3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8066" y="7874439"/>
            <a:ext cx="6438950" cy="640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BB26396-29BA-2F42-AEB3-C1EA27777CA3}"/>
              </a:ext>
            </a:extLst>
          </p:cNvPr>
          <p:cNvSpPr/>
          <p:nvPr/>
        </p:nvSpPr>
        <p:spPr>
          <a:xfrm>
            <a:off x="41495741" y="13781171"/>
            <a:ext cx="51876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Snack Bundle</a:t>
            </a:r>
            <a:endParaRPr lang="en-US" sz="9600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43A59A5F-C21F-7248-A155-9A9099046824}"/>
              </a:ext>
            </a:extLst>
          </p:cNvPr>
          <p:cNvSpPr/>
          <p:nvPr/>
        </p:nvSpPr>
        <p:spPr>
          <a:xfrm>
            <a:off x="41421494" y="22221829"/>
            <a:ext cx="5848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Hydration Rack</a:t>
            </a:r>
            <a:endParaRPr lang="en-US" sz="96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4267453-336E-F540-8FF5-981B560B7780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CE58D14D-CE7C-624F-8AD7-F2A61DD0172D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6" name="Rectangle 25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B2A76542-1DE9-E544-BCA6-01512711E5CD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8E96F4A2-F1B2-194A-B676-C630403E73AC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154E629-4288-5C48-9E3B-B41B82D63A25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3" name="Rectangle 32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8D064C13-CE0A-0649-8C73-C07BE1A44F4F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B8A84976-69FC-C446-8EE6-01A8D5DB05CB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960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1EA154F-67BB-E249-9BA2-6D6F800102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"/>
          <a:stretch/>
        </p:blipFill>
        <p:spPr>
          <a:xfrm>
            <a:off x="0" y="-2"/>
            <a:ext cx="39385402" cy="269139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Year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solidFill>
                  <a:schemeClr val="bg1"/>
                </a:solidFill>
              </a:rPr>
              <a:t>Adding +$1 to your basket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$258,065 per store</a:t>
            </a:r>
            <a:endParaRPr lang="en-US" sz="16600" b="1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5425154-2692-1C4F-8A67-57A03B7895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318" y="8447424"/>
            <a:ext cx="1111475" cy="340297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12318F56-7A2D-604C-8DAE-2F03ABD8DEAB}"/>
              </a:ext>
            </a:extLst>
          </p:cNvPr>
          <p:cNvGrpSpPr/>
          <p:nvPr/>
        </p:nvGrpSpPr>
        <p:grpSpPr>
          <a:xfrm>
            <a:off x="43012791" y="14117526"/>
            <a:ext cx="3117081" cy="2283716"/>
            <a:chOff x="2377118" y="3414877"/>
            <a:chExt cx="1161030" cy="1081049"/>
          </a:xfrm>
        </p:grpSpPr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F463EB03-B399-504F-AA27-065716E570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5367" y="3414877"/>
              <a:ext cx="415081" cy="108104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A0709D78-AFAF-0244-842C-8FAE727A2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1239" y="3414877"/>
              <a:ext cx="396909" cy="10810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A9757C4E-1168-EB40-9296-8151E0A9CD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7118" y="3414878"/>
              <a:ext cx="419102" cy="1081048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754AB366-2BE2-FA41-A379-C72514A4073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8741" y="18701083"/>
            <a:ext cx="2525180" cy="32525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2B36827-0D78-874B-9C03-B22E728146E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829" y="8447424"/>
            <a:ext cx="1130623" cy="320491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C46887C4-E04C-F64B-9A81-0CDDDFB8CE9E}"/>
              </a:ext>
            </a:extLst>
          </p:cNvPr>
          <p:cNvSpPr/>
          <p:nvPr/>
        </p:nvSpPr>
        <p:spPr>
          <a:xfrm>
            <a:off x="45511297" y="11712506"/>
            <a:ext cx="2244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Fanta</a:t>
            </a:r>
            <a:endParaRPr lang="en-US" sz="9600" dirty="0"/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F04B91EA-EECB-2342-88A3-46D65416F104}"/>
              </a:ext>
            </a:extLst>
          </p:cNvPr>
          <p:cNvSpPr/>
          <p:nvPr/>
        </p:nvSpPr>
        <p:spPr>
          <a:xfrm>
            <a:off x="41546189" y="16263350"/>
            <a:ext cx="5745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Dunkin Donuts</a:t>
            </a:r>
            <a:endParaRPr lang="en-US" sz="96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8091CB6-9484-DB42-8640-E12EBE163BFE}"/>
              </a:ext>
            </a:extLst>
          </p:cNvPr>
          <p:cNvSpPr/>
          <p:nvPr/>
        </p:nvSpPr>
        <p:spPr>
          <a:xfrm>
            <a:off x="42125707" y="21678163"/>
            <a:ext cx="458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Smartwater</a:t>
            </a:r>
            <a:endParaRPr lang="en-US" sz="96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1E1E8F0-4379-2741-BEEF-F05BAE2A6FCB}"/>
              </a:ext>
            </a:extLst>
          </p:cNvPr>
          <p:cNvSpPr/>
          <p:nvPr/>
        </p:nvSpPr>
        <p:spPr>
          <a:xfrm>
            <a:off x="40111373" y="11697727"/>
            <a:ext cx="4734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Fairlife</a:t>
            </a:r>
            <a:r>
              <a:rPr lang="en-US" dirty="0"/>
              <a:t> YUP!</a:t>
            </a:r>
            <a:endParaRPr lang="en-US" sz="9600" dirty="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17DCA14-927D-0644-BCFF-03FE70C27325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B168F217-6669-FF49-8BD4-4E450BA1E270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46" name="Rectangle 45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5F422461-4157-0C43-8D78-0AF90FFECA73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="" xmlns:a16="http://schemas.microsoft.com/office/drawing/2014/main" id="{37412BB7-CCB8-CD4C-991E-AE2C8216B5B6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="" xmlns:a16="http://schemas.microsoft.com/office/drawing/2014/main" id="{EE3C8E26-1EF3-F842-9A21-D76F52717AB5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52" name="Rectangle 51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3182667F-F5AC-C647-B4D6-0DCA728981CD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691DE59B-998A-1E45-906C-A9683AB20E18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642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B8566FC-BD34-0642-8588-6DEFE606C9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" r="411" b="14027"/>
          <a:stretch/>
        </p:blipFill>
        <p:spPr>
          <a:xfrm>
            <a:off x="0" y="27709"/>
            <a:ext cx="48764824" cy="23035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5DE6D8F-E5BA-CF4F-B314-FFC9DCEA4E6D}"/>
              </a:ext>
            </a:extLst>
          </p:cNvPr>
          <p:cNvSpPr/>
          <p:nvPr/>
        </p:nvSpPr>
        <p:spPr>
          <a:xfrm rot="16200000">
            <a:off x="18616612" y="-18616612"/>
            <a:ext cx="1153160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29D655-3F6F-5F4C-A5FB-ABB7CA263C4B}"/>
              </a:ext>
            </a:extLst>
          </p:cNvPr>
          <p:cNvSpPr/>
          <p:nvPr/>
        </p:nvSpPr>
        <p:spPr>
          <a:xfrm rot="5400000">
            <a:off x="19627532" y="-6074092"/>
            <a:ext cx="950976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08" y="4365998"/>
            <a:ext cx="43708320" cy="5003405"/>
          </a:xfrm>
        </p:spPr>
        <p:txBody>
          <a:bodyPr>
            <a:normAutofit/>
          </a:bodyPr>
          <a:lstStyle/>
          <a:p>
            <a:pPr algn="ctr"/>
            <a:r>
              <a:rPr lang="en-US" sz="34400" dirty="0">
                <a:ln w="0"/>
                <a:solidFill>
                  <a:schemeClr val="bg1"/>
                </a:solidFill>
              </a:rPr>
              <a:t>Learn More</a:t>
            </a: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513E36-D620-644A-BB6E-A923A687F5D4}"/>
              </a:ext>
            </a:extLst>
          </p:cNvPr>
          <p:cNvSpPr/>
          <p:nvPr/>
        </p:nvSpPr>
        <p:spPr>
          <a:xfrm>
            <a:off x="5446823" y="9648800"/>
            <a:ext cx="10768361" cy="107683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Shopper</a:t>
            </a: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="" xmlns:a16="http://schemas.microsoft.com/office/drawing/2014/main" id="{6661FBBA-A7BC-E14E-9C9F-8CA946EA8A17}"/>
              </a:ext>
            </a:extLst>
          </p:cNvPr>
          <p:cNvSpPr/>
          <p:nvPr/>
        </p:nvSpPr>
        <p:spPr>
          <a:xfrm>
            <a:off x="18998231" y="9648800"/>
            <a:ext cx="10768361" cy="107683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Trip</a:t>
            </a:r>
          </a:p>
        </p:txBody>
      </p:sp>
      <p:sp>
        <p:nvSpPr>
          <p:cNvPr id="8" name="Oval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5693747A-003C-6242-BFAF-FBE074DF02DD}"/>
              </a:ext>
            </a:extLst>
          </p:cNvPr>
          <p:cNvSpPr/>
          <p:nvPr/>
        </p:nvSpPr>
        <p:spPr>
          <a:xfrm>
            <a:off x="32549639" y="9648800"/>
            <a:ext cx="10768361" cy="1076836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Dollar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31BE670-480F-DE4D-8460-8D075A6C2EAC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17" name="Rectangle 16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801EC9DF-7C95-3647-BE5E-96F4622FA722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73D9BB1-DF2A-0A42-B42F-CB887142E46C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A8DBFF9-D266-4446-88D3-C50578D2759E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20" name="Rectangle 19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BBADF843-2EAB-C24B-9D53-4A8C11E3A668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672E65EF-BE6D-6B46-9071-68977DBC6AC1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4889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A517EE-4EAB-DD47-A2D8-D098FB07D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8"/>
          <a:stretch/>
        </p:blipFill>
        <p:spPr>
          <a:xfrm>
            <a:off x="0" y="0"/>
            <a:ext cx="39392352" cy="269103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Month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New Shopper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$12,469 per store</a:t>
            </a:r>
            <a:endParaRPr lang="en-US" sz="16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3600149D-2BE2-B746-87C2-4292446D5FFC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41DFBC36-10F1-4A4A-B0A8-CC6C1399C854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1" name="Rectangle 20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186A8797-E89D-B14D-A476-817D57A62501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84F2A9B-E0A4-C54A-A5D1-1BC5B76B2FED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61DB94DF-E65E-AF49-A395-7F286428B995}"/>
              </a:ext>
            </a:extLst>
          </p:cNvPr>
          <p:cNvSpPr/>
          <p:nvPr/>
        </p:nvSpPr>
        <p:spPr>
          <a:xfrm>
            <a:off x="41254558" y="13180123"/>
            <a:ext cx="56700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Coca-Cola </a:t>
            </a:r>
          </a:p>
          <a:p>
            <a:pPr algn="ctr"/>
            <a:r>
              <a:rPr lang="en-US" dirty="0"/>
              <a:t>Freestyle 9100</a:t>
            </a:r>
            <a:endParaRPr lang="en-US" sz="96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A56CC128-8C46-4C4A-8AC3-AE38B433BA8B}"/>
              </a:ext>
            </a:extLst>
          </p:cNvPr>
          <p:cNvSpPr/>
          <p:nvPr/>
        </p:nvSpPr>
        <p:spPr>
          <a:xfrm>
            <a:off x="42785195" y="21764111"/>
            <a:ext cx="2990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Coolers</a:t>
            </a:r>
            <a:endParaRPr lang="en-US" sz="9600" dirty="0"/>
          </a:p>
        </p:txBody>
      </p:sp>
      <p:pic>
        <p:nvPicPr>
          <p:cNvPr id="25" name="Picture 2" descr="Image result for coca-cola freestyle">
            <a:extLst>
              <a:ext uri="{FF2B5EF4-FFF2-40B4-BE49-F238E27FC236}">
                <a16:creationId xmlns="" xmlns:a16="http://schemas.microsoft.com/office/drawing/2014/main" id="{0809CAB3-4C5E-0A47-B75F-958635439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8771" y="8214297"/>
            <a:ext cx="6701577" cy="43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9C9B241B-8F90-AE42-A178-A8FEDCF6E1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972" y="16421063"/>
            <a:ext cx="3579177" cy="50716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922080EE-A6EE-C344-A7DA-FF2D3E9427C1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2" name="Rectangle 31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69080AAD-A82F-8E47-BFA4-8E6EE5A6F05B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D2046BAC-C49B-1E42-A9B5-8B9F1FFB461D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656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6CF11ED-2D02-8C4C-B27F-937AFECF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4626" cy="269199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0882376" y="-10882376"/>
            <a:ext cx="17627600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Shopper Per Store Per Month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More Trip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$25,956 per store</a:t>
            </a:r>
            <a:endParaRPr lang="en-US" sz="166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8A43F3E4-FECE-4D47-8D5C-A563FF6AD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765" y="15847332"/>
            <a:ext cx="2828338" cy="6282035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="" xmlns:a16="http://schemas.microsoft.com/office/drawing/2014/main" id="{142BB060-BDBD-394B-9696-1FD5F48B2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8066" y="7874439"/>
            <a:ext cx="6438950" cy="640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A7321E8-8DDC-F54C-9EF4-C8852B700FB9}"/>
              </a:ext>
            </a:extLst>
          </p:cNvPr>
          <p:cNvSpPr/>
          <p:nvPr/>
        </p:nvSpPr>
        <p:spPr>
          <a:xfrm>
            <a:off x="41495741" y="13781171"/>
            <a:ext cx="51876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Snack Bundle</a:t>
            </a:r>
            <a:endParaRPr lang="en-US" sz="96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371256E-A966-AA4D-AE9D-21FF983E41BB}"/>
              </a:ext>
            </a:extLst>
          </p:cNvPr>
          <p:cNvSpPr/>
          <p:nvPr/>
        </p:nvSpPr>
        <p:spPr>
          <a:xfrm>
            <a:off x="41421494" y="22221829"/>
            <a:ext cx="5848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Hydration Rack</a:t>
            </a:r>
            <a:endParaRPr lang="en-US" sz="96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6DD27DB4-63DB-CF48-AC4F-B541996C62F9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7BD10B0-111B-4543-8160-9C9FF8DB59B2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7" name="Rectangle 26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F84036F5-4AA3-F84A-B9EB-AB6E0B152E11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00F6B72C-0092-8B45-9C34-9093218D7EA5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6E44A2E3-1FA1-8141-8B01-7507C1ACA906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4" name="Rectangle 33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AC74F930-7B3B-5C44-A571-F50F0E026518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FA7E9EBA-6BE6-0143-BD5F-F488160737C3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8009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D4C3D1D-AFEB-5548-A4B5-184D6821B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"/>
          <a:stretch/>
        </p:blipFill>
        <p:spPr>
          <a:xfrm>
            <a:off x="0" y="-2"/>
            <a:ext cx="39385402" cy="269139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Year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solidFill>
                  <a:schemeClr val="bg1"/>
                </a:solidFill>
              </a:rPr>
              <a:t>Adding +$1 to your basket</a:t>
            </a:r>
          </a:p>
        </p:txBody>
      </p:sp>
      <p:sp>
        <p:nvSpPr>
          <p:cNvPr id="10" name="Oval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$311,828 per store</a:t>
            </a:r>
            <a:endParaRPr lang="en-US" sz="166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5FFAEEC-9464-7B46-8DB7-C5E7B7A62C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318" y="8447424"/>
            <a:ext cx="1111475" cy="340297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9CDB4C58-E1F3-7C44-8CEF-5E3B284512AC}"/>
              </a:ext>
            </a:extLst>
          </p:cNvPr>
          <p:cNvGrpSpPr/>
          <p:nvPr/>
        </p:nvGrpSpPr>
        <p:grpSpPr>
          <a:xfrm>
            <a:off x="43012791" y="14117526"/>
            <a:ext cx="3117081" cy="2283716"/>
            <a:chOff x="2377118" y="3414877"/>
            <a:chExt cx="1161030" cy="1081049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48DC593A-B896-AC4F-91E8-DFD5F2322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5367" y="3414877"/>
              <a:ext cx="415081" cy="10810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8F9941F-EDD1-6E42-8E98-69F441CA5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1239" y="3414877"/>
              <a:ext cx="396909" cy="10810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0B8D013B-B9FD-9D4E-A96E-7110B038A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7118" y="3414878"/>
              <a:ext cx="419102" cy="1081048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0158566-C15A-3741-B3D1-C0A9B7F760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8741" y="18701083"/>
            <a:ext cx="2525180" cy="3252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AF6E417-A662-DE4A-8D36-C6994DD5A34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829" y="8447424"/>
            <a:ext cx="1130623" cy="320491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AF5BB21D-233B-4440-93A4-E6B2EB939685}"/>
              </a:ext>
            </a:extLst>
          </p:cNvPr>
          <p:cNvSpPr/>
          <p:nvPr/>
        </p:nvSpPr>
        <p:spPr>
          <a:xfrm>
            <a:off x="45511297" y="11712506"/>
            <a:ext cx="2244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Fanta</a:t>
            </a:r>
            <a:endParaRPr lang="en-US" sz="96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EFB0AC75-C1A3-CE43-BD99-D34FFBF1B087}"/>
              </a:ext>
            </a:extLst>
          </p:cNvPr>
          <p:cNvSpPr/>
          <p:nvPr/>
        </p:nvSpPr>
        <p:spPr>
          <a:xfrm>
            <a:off x="41546189" y="16263350"/>
            <a:ext cx="5745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Dunkin Donuts</a:t>
            </a:r>
            <a:endParaRPr lang="en-US" sz="96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F525931-4E65-7248-81A1-A53F8C17CF8E}"/>
              </a:ext>
            </a:extLst>
          </p:cNvPr>
          <p:cNvSpPr/>
          <p:nvPr/>
        </p:nvSpPr>
        <p:spPr>
          <a:xfrm>
            <a:off x="42125707" y="21678163"/>
            <a:ext cx="458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Smartwater</a:t>
            </a:r>
            <a:endParaRPr lang="en-US" sz="9600" dirty="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44174A00-036A-904C-B48D-CEB28335DFF6}"/>
              </a:ext>
            </a:extLst>
          </p:cNvPr>
          <p:cNvSpPr/>
          <p:nvPr/>
        </p:nvSpPr>
        <p:spPr>
          <a:xfrm>
            <a:off x="40111373" y="11697727"/>
            <a:ext cx="4734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Fairlife</a:t>
            </a:r>
            <a:r>
              <a:rPr lang="en-US" dirty="0"/>
              <a:t> YUP!</a:t>
            </a:r>
            <a:endParaRPr lang="en-US" sz="9600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78C7AFF4-6678-7647-AB06-85F2F960898B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F2D64DDF-177E-9E43-A0E5-0D28573918D6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47" name="Rectangle 46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A4B9AF3D-9CBA-5745-B62C-B3A9C1A406D1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AB98066D-FD3A-AA45-866E-7701F95AE0F6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7094E376-A1EB-944F-B54D-CD31F015C945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53" name="Rectangle 52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C0D31F11-E7C5-024A-9073-99B008A00654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98402FD9-C7C5-894E-872B-CE9B9FF5A4E8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$2.9M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0809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0DB62D9-056B-AA4D-8281-4038FC55F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" r="411" b="14027"/>
          <a:stretch/>
        </p:blipFill>
        <p:spPr>
          <a:xfrm>
            <a:off x="0" y="27709"/>
            <a:ext cx="48764824" cy="2303549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CC10763-D926-454E-9C51-25BD302F33F7}"/>
              </a:ext>
            </a:extLst>
          </p:cNvPr>
          <p:cNvSpPr/>
          <p:nvPr/>
        </p:nvSpPr>
        <p:spPr>
          <a:xfrm rot="16200000">
            <a:off x="18616612" y="-18616612"/>
            <a:ext cx="1153160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885218A-AC0D-4B40-BD11-F364A247B5AB}"/>
              </a:ext>
            </a:extLst>
          </p:cNvPr>
          <p:cNvSpPr/>
          <p:nvPr/>
        </p:nvSpPr>
        <p:spPr>
          <a:xfrm rot="5400000">
            <a:off x="19627532" y="-6074092"/>
            <a:ext cx="9509760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08" y="4365998"/>
            <a:ext cx="43708320" cy="5003405"/>
          </a:xfrm>
        </p:spPr>
        <p:txBody>
          <a:bodyPr>
            <a:normAutofit/>
          </a:bodyPr>
          <a:lstStyle/>
          <a:p>
            <a:pPr algn="ctr"/>
            <a:r>
              <a:rPr lang="en-US" sz="34400" dirty="0">
                <a:ln w="0"/>
                <a:solidFill>
                  <a:schemeClr val="bg1"/>
                </a:solidFill>
              </a:rPr>
              <a:t>Learn More</a:t>
            </a:r>
          </a:p>
        </p:txBody>
      </p:sp>
      <p:sp>
        <p:nvSpPr>
          <p:cNvPr id="3" name="Oval 2">
            <a:hlinkClick r:id="rId3" action="ppaction://hlinksldjump"/>
            <a:extLst>
              <a:ext uri="{FF2B5EF4-FFF2-40B4-BE49-F238E27FC236}">
                <a16:creationId xmlns="" xmlns:a16="http://schemas.microsoft.com/office/drawing/2014/main" id="{3B513E36-D620-644A-BB6E-A923A687F5D4}"/>
              </a:ext>
            </a:extLst>
          </p:cNvPr>
          <p:cNvSpPr/>
          <p:nvPr/>
        </p:nvSpPr>
        <p:spPr>
          <a:xfrm>
            <a:off x="5446823" y="9648800"/>
            <a:ext cx="10768361" cy="107683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Shopper</a:t>
            </a:r>
          </a:p>
        </p:txBody>
      </p:sp>
      <p:sp>
        <p:nvSpPr>
          <p:cNvPr id="7" name="Oval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6661FBBA-A7BC-E14E-9C9F-8CA946EA8A17}"/>
              </a:ext>
            </a:extLst>
          </p:cNvPr>
          <p:cNvSpPr/>
          <p:nvPr/>
        </p:nvSpPr>
        <p:spPr>
          <a:xfrm>
            <a:off x="18998231" y="9648800"/>
            <a:ext cx="10768361" cy="107683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Trip</a:t>
            </a: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5693747A-003C-6242-BFAF-FBE074DF02DD}"/>
              </a:ext>
            </a:extLst>
          </p:cNvPr>
          <p:cNvSpPr/>
          <p:nvPr/>
        </p:nvSpPr>
        <p:spPr>
          <a:xfrm>
            <a:off x="32549639" y="9648800"/>
            <a:ext cx="10768361" cy="107683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/>
              <a:t>One More Dollar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D0C1EAE-52CD-6A41-9BC4-700EDE8F2C30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17" name="Rectangle 16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E8321826-6D0D-7E4D-9528-4193D71421CC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5CC62DD-80FA-5144-9C17-2CB86A7CC587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68A8D5B-DD2E-8647-B12C-A2BB51B73120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20" name="Rectangle 19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2ECB2451-FD47-7648-A8FC-0F4E28A3AC4F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CE0A402-FC89-764F-B9BB-5199E6F6E948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$3.4M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3796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A517EE-4EAB-DD47-A2D8-D098FB07D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8"/>
          <a:stretch/>
        </p:blipFill>
        <p:spPr>
          <a:xfrm>
            <a:off x="0" y="0"/>
            <a:ext cx="39392352" cy="269103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Month 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New Shopper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$12,469 per store</a:t>
            </a:r>
            <a:endParaRPr lang="en-US" sz="16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B99217D4-5725-AD4C-811F-6125C6C7979E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3E0F38C-F943-3F4F-92AE-9FBFFA8497AC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1" name="Rectangle 20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1CCAA55E-688E-6841-832E-7036E185CB5F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3F1A0041-A9E1-044C-8750-3989DD584EAF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DA4F36F5-60D6-904B-9FAA-8E334DE3F8C3}"/>
              </a:ext>
            </a:extLst>
          </p:cNvPr>
          <p:cNvSpPr/>
          <p:nvPr/>
        </p:nvSpPr>
        <p:spPr>
          <a:xfrm>
            <a:off x="41254558" y="13180123"/>
            <a:ext cx="567001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Coca-Cola </a:t>
            </a:r>
          </a:p>
          <a:p>
            <a:pPr algn="ctr"/>
            <a:r>
              <a:rPr lang="en-US" dirty="0"/>
              <a:t>Freestyle 9100</a:t>
            </a:r>
            <a:endParaRPr lang="en-US" sz="96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F4D94D1-D8A2-AF44-A1F4-6DC92958271C}"/>
              </a:ext>
            </a:extLst>
          </p:cNvPr>
          <p:cNvSpPr/>
          <p:nvPr/>
        </p:nvSpPr>
        <p:spPr>
          <a:xfrm>
            <a:off x="42785195" y="21764111"/>
            <a:ext cx="29901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Coolers</a:t>
            </a:r>
            <a:endParaRPr lang="en-US" sz="9600" dirty="0"/>
          </a:p>
        </p:txBody>
      </p:sp>
      <p:pic>
        <p:nvPicPr>
          <p:cNvPr id="25" name="Picture 2" descr="Image result for coca-cola freestyle">
            <a:extLst>
              <a:ext uri="{FF2B5EF4-FFF2-40B4-BE49-F238E27FC236}">
                <a16:creationId xmlns="" xmlns:a16="http://schemas.microsoft.com/office/drawing/2014/main" id="{E61AEDAC-05BE-854D-8EF9-6E23648E10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38771" y="8214297"/>
            <a:ext cx="6701577" cy="433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A25E21C-E4C9-2C4C-B884-B0AE478E5B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972" y="16421063"/>
            <a:ext cx="3579177" cy="507165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1A9A1A0D-A8A9-8B43-BC03-24C78256A678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2" name="Rectangle 31">
              <a:hlinkClick r:id="rId4" action="ppaction://hlinksldjump"/>
              <a:extLst>
                <a:ext uri="{FF2B5EF4-FFF2-40B4-BE49-F238E27FC236}">
                  <a16:creationId xmlns="" xmlns:a16="http://schemas.microsoft.com/office/drawing/2014/main" id="{84E81CD4-D8F2-3545-856C-1AC2EF3200CD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56D94F08-869F-3540-8EF7-D5432289E308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$3.4M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150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6CF11ED-2D02-8C4C-B27F-937AFECF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9464626" cy="2691993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0882376" y="-10882376"/>
            <a:ext cx="17627600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Shopper Per Store Per Month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ln w="0"/>
                <a:solidFill>
                  <a:schemeClr val="bg1"/>
                </a:solidFill>
              </a:rPr>
              <a:t>Adding +1 More Trip</a:t>
            </a:r>
          </a:p>
        </p:txBody>
      </p:sp>
      <p:sp>
        <p:nvSpPr>
          <p:cNvPr id="10" name="Oval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$30,431 per store</a:t>
            </a:r>
            <a:endParaRPr lang="en-US" sz="16600" b="1" dirty="0"/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B855B77-2A78-3E47-B6C1-5E0F9EF343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5765" y="15847332"/>
            <a:ext cx="2828338" cy="6282035"/>
          </a:xfrm>
          <a:prstGeom prst="rect">
            <a:avLst/>
          </a:prstGeom>
        </p:spPr>
      </p:pic>
      <p:pic>
        <p:nvPicPr>
          <p:cNvPr id="22" name="Picture 1">
            <a:extLst>
              <a:ext uri="{FF2B5EF4-FFF2-40B4-BE49-F238E27FC236}">
                <a16:creationId xmlns="" xmlns:a16="http://schemas.microsoft.com/office/drawing/2014/main" id="{78383A93-6354-E74E-90FA-2E11F365C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78066" y="7874439"/>
            <a:ext cx="6438950" cy="640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F70F62C-3E82-4448-BF01-05D7F8489141}"/>
              </a:ext>
            </a:extLst>
          </p:cNvPr>
          <p:cNvSpPr/>
          <p:nvPr/>
        </p:nvSpPr>
        <p:spPr>
          <a:xfrm>
            <a:off x="41495741" y="13781171"/>
            <a:ext cx="51876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Snack Bundle</a:t>
            </a:r>
            <a:endParaRPr lang="en-US" sz="9600" dirty="0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747A991-5F7D-4849-B902-6915032F5452}"/>
              </a:ext>
            </a:extLst>
          </p:cNvPr>
          <p:cNvSpPr/>
          <p:nvPr/>
        </p:nvSpPr>
        <p:spPr>
          <a:xfrm>
            <a:off x="41421494" y="22221829"/>
            <a:ext cx="58482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Hydration Rack</a:t>
            </a:r>
            <a:endParaRPr lang="en-US" sz="9600" dirty="0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4664CC5-E0A0-684E-8633-2D9592EB7DEE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391526E2-9D37-4D40-B181-58AD5FB47460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27" name="Rectangle 26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25DE7079-5EE7-B94C-85BB-BBABB345B292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292036C3-5362-C647-86D1-6CA733B464CB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A1A7250-6A0D-6540-8948-3C9C8EF63AC9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34" name="Rectangle 33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3CFB54B4-47D9-A645-B624-BF0F72F3251E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CAAD42DE-EC1A-984B-977C-D2A7E65F56A4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$3.4M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3408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D4C3D1D-AFEB-5548-A4B5-184D6821B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"/>
          <a:stretch/>
        </p:blipFill>
        <p:spPr>
          <a:xfrm>
            <a:off x="0" y="-2"/>
            <a:ext cx="39385402" cy="269139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FDFBAA4-4A21-F142-85A1-309EAE3B7D87}"/>
              </a:ext>
            </a:extLst>
          </p:cNvPr>
          <p:cNvSpPr/>
          <p:nvPr/>
        </p:nvSpPr>
        <p:spPr>
          <a:xfrm rot="16200000">
            <a:off x="13242652" y="-13242652"/>
            <a:ext cx="12907048" cy="3939235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78F47981-5230-4644-BF21-5C22218E0B6D}"/>
              </a:ext>
            </a:extLst>
          </p:cNvPr>
          <p:cNvSpPr/>
          <p:nvPr/>
        </p:nvSpPr>
        <p:spPr>
          <a:xfrm>
            <a:off x="2019575" y="8797347"/>
            <a:ext cx="3416479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Per Store Per Year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BA1A46A4-FACF-4045-AC41-ECE2C6BC7262}"/>
              </a:ext>
            </a:extLst>
          </p:cNvPr>
          <p:cNvSpPr txBox="1">
            <a:spLocks/>
          </p:cNvSpPr>
          <p:nvPr/>
        </p:nvSpPr>
        <p:spPr>
          <a:xfrm>
            <a:off x="0" y="5464707"/>
            <a:ext cx="39392352" cy="3759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8700" dirty="0">
                <a:solidFill>
                  <a:schemeClr val="bg1"/>
                </a:solidFill>
              </a:rPr>
              <a:t>Adding +$1 to your basket</a:t>
            </a:r>
          </a:p>
        </p:txBody>
      </p:sp>
      <p:sp>
        <p:nvSpPr>
          <p:cNvPr id="10" name="Oval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A2CE5534-D3BD-DF40-9C2A-EB09A7FE3619}"/>
              </a:ext>
            </a:extLst>
          </p:cNvPr>
          <p:cNvSpPr/>
          <p:nvPr/>
        </p:nvSpPr>
        <p:spPr>
          <a:xfrm>
            <a:off x="13608065" y="11211958"/>
            <a:ext cx="11812255" cy="1181225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ln w="0"/>
                <a:solidFill>
                  <a:schemeClr val="bg1"/>
                </a:solidFill>
              </a:rPr>
              <a:t>$365,591 per store</a:t>
            </a:r>
            <a:endParaRPr lang="en-US" sz="166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3696E0C8-53F4-9E4D-922E-718CB52067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0318" y="8447424"/>
            <a:ext cx="1111475" cy="340297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19C2DAA1-6058-3345-92D7-C60F399C4317}"/>
              </a:ext>
            </a:extLst>
          </p:cNvPr>
          <p:cNvGrpSpPr/>
          <p:nvPr/>
        </p:nvGrpSpPr>
        <p:grpSpPr>
          <a:xfrm>
            <a:off x="43012791" y="14117526"/>
            <a:ext cx="3117081" cy="2283716"/>
            <a:chOff x="2377118" y="3414877"/>
            <a:chExt cx="1161030" cy="1081049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D46598D6-FE75-7449-B282-0360D8FB7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5367" y="3414877"/>
              <a:ext cx="415081" cy="10810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3DDAC1A0-18EA-914E-83E6-00ABAE4268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41239" y="3414877"/>
              <a:ext cx="396909" cy="10810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C00ACBD0-F164-5F4E-9633-64493ED55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77118" y="3414878"/>
              <a:ext cx="419102" cy="1081048"/>
            </a:xfrm>
            <a:prstGeom prst="rect">
              <a:avLst/>
            </a:prstGeom>
          </p:spPr>
        </p:pic>
      </p:grp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B391B269-8AA6-7446-89DE-0ED246AFB5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8741" y="18701083"/>
            <a:ext cx="2525180" cy="325255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C0DA3491-424F-EE4D-BF26-5AF59E08D1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09829" y="8447424"/>
            <a:ext cx="1130623" cy="3204916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1A29680-DAAA-9643-A0EF-BCA45B1075E0}"/>
              </a:ext>
            </a:extLst>
          </p:cNvPr>
          <p:cNvSpPr/>
          <p:nvPr/>
        </p:nvSpPr>
        <p:spPr>
          <a:xfrm>
            <a:off x="45511297" y="11712506"/>
            <a:ext cx="22447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Fanta</a:t>
            </a:r>
            <a:endParaRPr lang="en-US" sz="9600" dirty="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463E3339-22C1-DE45-8F61-AA9A3CDFABDF}"/>
              </a:ext>
            </a:extLst>
          </p:cNvPr>
          <p:cNvSpPr/>
          <p:nvPr/>
        </p:nvSpPr>
        <p:spPr>
          <a:xfrm>
            <a:off x="41546189" y="16263350"/>
            <a:ext cx="574548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Dunkin Donuts</a:t>
            </a:r>
            <a:endParaRPr lang="en-US" sz="9600" dirty="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2AE441EA-D812-874E-AF18-B9A789A6926A}"/>
              </a:ext>
            </a:extLst>
          </p:cNvPr>
          <p:cNvSpPr/>
          <p:nvPr/>
        </p:nvSpPr>
        <p:spPr>
          <a:xfrm>
            <a:off x="42125707" y="21678163"/>
            <a:ext cx="458644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Smartwater</a:t>
            </a:r>
            <a:endParaRPr lang="en-US" sz="9600" dirty="0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54E1BDF-BD5F-2644-8C3A-EE625E7B721D}"/>
              </a:ext>
            </a:extLst>
          </p:cNvPr>
          <p:cNvSpPr/>
          <p:nvPr/>
        </p:nvSpPr>
        <p:spPr>
          <a:xfrm>
            <a:off x="40111373" y="11697727"/>
            <a:ext cx="473424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/>
              <a:t>Fairlife</a:t>
            </a:r>
            <a:r>
              <a:rPr lang="en-US" dirty="0"/>
              <a:t> YUP!</a:t>
            </a:r>
            <a:endParaRPr lang="en-US" sz="9600" dirty="0"/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A8E5D25F-68AD-FC44-B5C3-B6EADE6B935A}"/>
              </a:ext>
            </a:extLst>
          </p:cNvPr>
          <p:cNvSpPr/>
          <p:nvPr/>
        </p:nvSpPr>
        <p:spPr>
          <a:xfrm>
            <a:off x="40311694" y="5031791"/>
            <a:ext cx="78668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Examples of Activations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92C253AD-A6CE-704E-AB7E-FD3F46FF1518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47" name="Rectangle 46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738D710F-CFDD-E642-A1ED-D5693DB7FB46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BF51BA08-724C-374F-9AD7-F995CCD6AAFA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="" xmlns:a16="http://schemas.microsoft.com/office/drawing/2014/main" id="{BB70A15B-8E02-2249-81C3-B0A7DA6A8BB8}"/>
              </a:ext>
            </a:extLst>
          </p:cNvPr>
          <p:cNvGrpSpPr/>
          <p:nvPr/>
        </p:nvGrpSpPr>
        <p:grpSpPr>
          <a:xfrm>
            <a:off x="39392352" y="2739800"/>
            <a:ext cx="9372473" cy="1528625"/>
            <a:chOff x="39392352" y="3458254"/>
            <a:chExt cx="9372473" cy="1528625"/>
          </a:xfrm>
        </p:grpSpPr>
        <p:sp>
          <p:nvSpPr>
            <p:cNvPr id="53" name="Rectangle 52">
              <a:hlinkClick r:id="rId11" action="ppaction://hlinksldjump"/>
              <a:extLst>
                <a:ext uri="{FF2B5EF4-FFF2-40B4-BE49-F238E27FC236}">
                  <a16:creationId xmlns="" xmlns:a16="http://schemas.microsoft.com/office/drawing/2014/main" id="{1D242C3E-65C4-DA42-9D21-1EB83E880706}"/>
                </a:ext>
              </a:extLst>
            </p:cNvPr>
            <p:cNvSpPr/>
            <p:nvPr/>
          </p:nvSpPr>
          <p:spPr>
            <a:xfrm>
              <a:off x="39392352" y="3458254"/>
              <a:ext cx="9372473" cy="152862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12039133-CE39-8749-ACE4-370C58EB94BC}"/>
                </a:ext>
              </a:extLst>
            </p:cNvPr>
            <p:cNvSpPr txBox="1"/>
            <p:nvPr/>
          </p:nvSpPr>
          <p:spPr>
            <a:xfrm>
              <a:off x="40070314" y="3794338"/>
              <a:ext cx="82318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b="1" dirty="0">
                  <a:solidFill>
                    <a:schemeClr val="bg1"/>
                  </a:solidFill>
                </a:rPr>
                <a:t>$3.4M in revenue per store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45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0AB32A-0E15-B749-8508-DA68CE1BC6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97" y="-2"/>
            <a:ext cx="48748227" cy="116886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24879A97-4023-E54C-AE26-909A58348F9B}"/>
              </a:ext>
            </a:extLst>
          </p:cNvPr>
          <p:cNvSpPr/>
          <p:nvPr/>
        </p:nvSpPr>
        <p:spPr>
          <a:xfrm rot="5400000">
            <a:off x="20330484" y="-16718085"/>
            <a:ext cx="8103856" cy="4876482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08" y="7929493"/>
            <a:ext cx="43708320" cy="3759132"/>
          </a:xfrm>
        </p:spPr>
        <p:txBody>
          <a:bodyPr>
            <a:normAutofit/>
          </a:bodyPr>
          <a:lstStyle/>
          <a:p>
            <a:pPr algn="ctr"/>
            <a:r>
              <a:rPr lang="en-US" sz="23900" dirty="0">
                <a:ln w="0"/>
                <a:solidFill>
                  <a:schemeClr val="bg1"/>
                </a:solidFill>
              </a:rPr>
              <a:t>Select Your Target Shopper</a:t>
            </a:r>
            <a:endParaRPr lang="en-US" sz="310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0502BBE-B653-424E-A63A-4334536AB5BE}"/>
              </a:ext>
            </a:extLst>
          </p:cNvPr>
          <p:cNvGrpSpPr/>
          <p:nvPr/>
        </p:nvGrpSpPr>
        <p:grpSpPr>
          <a:xfrm>
            <a:off x="39081971" y="13362501"/>
            <a:ext cx="6042728" cy="7778427"/>
            <a:chOff x="39081971" y="13767796"/>
            <a:chExt cx="6042728" cy="7778427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C64AAEA7-1C05-DA47-A3C4-F77C285F2681}"/>
                </a:ext>
              </a:extLst>
            </p:cNvPr>
            <p:cNvSpPr/>
            <p:nvPr/>
          </p:nvSpPr>
          <p:spPr>
            <a:xfrm>
              <a:off x="39081971" y="13767796"/>
              <a:ext cx="6042728" cy="77784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85620625-6726-3F48-BF14-012607152F25}"/>
                </a:ext>
              </a:extLst>
            </p:cNvPr>
            <p:cNvSpPr/>
            <p:nvPr/>
          </p:nvSpPr>
          <p:spPr>
            <a:xfrm>
              <a:off x="39212861" y="18856833"/>
              <a:ext cx="578094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Low </a:t>
              </a:r>
            </a:p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Income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D9DFFBF-DE60-134A-B6EF-1AF8F9B84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9945163" y="14354516"/>
              <a:ext cx="4555206" cy="406190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2C29D25-72DB-954B-A8D1-B6F9041AE076}"/>
              </a:ext>
            </a:extLst>
          </p:cNvPr>
          <p:cNvGrpSpPr/>
          <p:nvPr/>
        </p:nvGrpSpPr>
        <p:grpSpPr>
          <a:xfrm>
            <a:off x="30352575" y="13362501"/>
            <a:ext cx="6042728" cy="7778427"/>
            <a:chOff x="29645363" y="13767796"/>
            <a:chExt cx="6042728" cy="7778427"/>
          </a:xfrm>
        </p:grpSpPr>
        <p:sp>
          <p:nvSpPr>
            <p:cNvPr id="43" name="Rectangle 42">
              <a:extLst>
                <a:ext uri="{FF2B5EF4-FFF2-40B4-BE49-F238E27FC236}">
                  <a16:creationId xmlns="" xmlns:a16="http://schemas.microsoft.com/office/drawing/2014/main" id="{5D44D22F-E1EC-EF4B-9597-06A364B8D15C}"/>
                </a:ext>
              </a:extLst>
            </p:cNvPr>
            <p:cNvSpPr/>
            <p:nvPr/>
          </p:nvSpPr>
          <p:spPr>
            <a:xfrm>
              <a:off x="29645363" y="13767796"/>
              <a:ext cx="6042728" cy="777842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="" xmlns:a16="http://schemas.microsoft.com/office/drawing/2014/main" id="{7928062E-B439-F84F-A047-600BAFCB6709}"/>
                </a:ext>
              </a:extLst>
            </p:cNvPr>
            <p:cNvSpPr/>
            <p:nvPr/>
          </p:nvSpPr>
          <p:spPr>
            <a:xfrm>
              <a:off x="29776253" y="18856833"/>
              <a:ext cx="578094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Blue Collar Male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2E87821F-ABB7-4A4A-AC98-FB60979F4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30396228" y="14302352"/>
              <a:ext cx="4544711" cy="406190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D23FD94F-1861-1740-858C-7D019D20827E}"/>
              </a:ext>
            </a:extLst>
          </p:cNvPr>
          <p:cNvGrpSpPr/>
          <p:nvPr/>
        </p:nvGrpSpPr>
        <p:grpSpPr>
          <a:xfrm>
            <a:off x="21623178" y="13362501"/>
            <a:ext cx="6042728" cy="7778427"/>
            <a:chOff x="20847294" y="13767796"/>
            <a:chExt cx="6042728" cy="7778427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D9FB5DB7-1473-1F48-88FF-4E2229A06A36}"/>
                </a:ext>
              </a:extLst>
            </p:cNvPr>
            <p:cNvSpPr/>
            <p:nvPr/>
          </p:nvSpPr>
          <p:spPr>
            <a:xfrm>
              <a:off x="20847294" y="13767796"/>
              <a:ext cx="6042728" cy="777842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="" xmlns:a16="http://schemas.microsoft.com/office/drawing/2014/main" id="{BB001780-EB32-B449-A0BA-DD3DD6668869}"/>
                </a:ext>
              </a:extLst>
            </p:cNvPr>
            <p:cNvSpPr/>
            <p:nvPr/>
          </p:nvSpPr>
          <p:spPr>
            <a:xfrm>
              <a:off x="20978184" y="19448723"/>
              <a:ext cx="578094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Multicultural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9DEC511C-0E26-F54A-8DDE-170D9F119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21536126" y="14323344"/>
              <a:ext cx="4523719" cy="404090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2224C62-5E91-1643-BC9A-FDC5CA06B153}"/>
              </a:ext>
            </a:extLst>
          </p:cNvPr>
          <p:cNvGrpSpPr/>
          <p:nvPr/>
        </p:nvGrpSpPr>
        <p:grpSpPr>
          <a:xfrm>
            <a:off x="4164384" y="13362501"/>
            <a:ext cx="6042728" cy="7778427"/>
            <a:chOff x="4164384" y="13767796"/>
            <a:chExt cx="6042728" cy="7778427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BC36FC0-8D6D-7043-8CCF-86F08CA1938B}"/>
                </a:ext>
              </a:extLst>
            </p:cNvPr>
            <p:cNvSpPr/>
            <p:nvPr/>
          </p:nvSpPr>
          <p:spPr>
            <a:xfrm>
              <a:off x="4164384" y="13767796"/>
              <a:ext cx="6042728" cy="777842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1B8E46F2-A2D8-AC42-87CB-F3D073A88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70000" contrast="-70000"/>
            </a:blip>
            <a:stretch>
              <a:fillRect/>
            </a:stretch>
          </p:blipFill>
          <p:spPr>
            <a:xfrm>
              <a:off x="5146783" y="14302352"/>
              <a:ext cx="4093388" cy="403710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796220B-FF8C-3144-9F2C-3602BC6EDFC4}"/>
                </a:ext>
              </a:extLst>
            </p:cNvPr>
            <p:cNvSpPr/>
            <p:nvPr/>
          </p:nvSpPr>
          <p:spPr>
            <a:xfrm>
              <a:off x="4295274" y="18856833"/>
              <a:ext cx="578094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Teen &amp; Young Adult</a:t>
              </a:r>
              <a:endParaRPr lang="en-US" sz="6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E5AC1FF4-D07A-C043-8402-649A60FB9667}"/>
              </a:ext>
            </a:extLst>
          </p:cNvPr>
          <p:cNvGrpSpPr/>
          <p:nvPr/>
        </p:nvGrpSpPr>
        <p:grpSpPr>
          <a:xfrm>
            <a:off x="12893781" y="13362501"/>
            <a:ext cx="6042728" cy="7778427"/>
            <a:chOff x="12174528" y="13767796"/>
            <a:chExt cx="6042728" cy="7778427"/>
          </a:xfrm>
        </p:grpSpPr>
        <p:sp>
          <p:nvSpPr>
            <p:cNvPr id="35" name="Rectangle 34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A6FB3BB8-D3FD-F540-A14B-81364281EDB0}"/>
                </a:ext>
              </a:extLst>
            </p:cNvPr>
            <p:cNvSpPr/>
            <p:nvPr/>
          </p:nvSpPr>
          <p:spPr>
            <a:xfrm>
              <a:off x="12174528" y="13767796"/>
              <a:ext cx="6042728" cy="777842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666AB671-F82E-0341-A85C-23E8AAE96A0F}"/>
                </a:ext>
              </a:extLst>
            </p:cNvPr>
            <p:cNvSpPr/>
            <p:nvPr/>
          </p:nvSpPr>
          <p:spPr>
            <a:xfrm>
              <a:off x="12305418" y="18856833"/>
              <a:ext cx="5780948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Older Millennial</a:t>
              </a:r>
            </a:p>
          </p:txBody>
        </p:sp>
        <p:pic>
          <p:nvPicPr>
            <p:cNvPr id="9" name="Picture 8">
              <a:hlinkClick r:id="" action="ppaction://hlinkshowjump?jump=nextslide"/>
              <a:extLst>
                <a:ext uri="{FF2B5EF4-FFF2-40B4-BE49-F238E27FC236}">
                  <a16:creationId xmlns="" xmlns:a16="http://schemas.microsoft.com/office/drawing/2014/main" id="{75C5CD7F-CBD8-C64B-8D0B-5A0CFEC4C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25000"/>
            </a:blip>
            <a:stretch>
              <a:fillRect/>
            </a:stretch>
          </p:blipFill>
          <p:spPr>
            <a:xfrm>
              <a:off x="13004497" y="14412367"/>
              <a:ext cx="4534215" cy="404090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936B3E68-1209-0944-9FB1-542DE1DF1514}"/>
              </a:ext>
            </a:extLst>
          </p:cNvPr>
          <p:cNvGrpSpPr/>
          <p:nvPr/>
        </p:nvGrpSpPr>
        <p:grpSpPr>
          <a:xfrm>
            <a:off x="19821543" y="22491125"/>
            <a:ext cx="9121736" cy="2892619"/>
            <a:chOff x="19821543" y="22052213"/>
            <a:chExt cx="9121736" cy="2892619"/>
          </a:xfrm>
        </p:grpSpPr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51406713-D09C-A841-AE95-885B77FD0160}"/>
                </a:ext>
              </a:extLst>
            </p:cNvPr>
            <p:cNvSpPr/>
            <p:nvPr/>
          </p:nvSpPr>
          <p:spPr>
            <a:xfrm>
              <a:off x="19821543" y="22052213"/>
              <a:ext cx="9121736" cy="28926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="" xmlns:a16="http://schemas.microsoft.com/office/drawing/2014/main" id="{FE18C162-974F-8C46-916D-D32D76B2D52C}"/>
                </a:ext>
              </a:extLst>
            </p:cNvPr>
            <p:cNvSpPr/>
            <p:nvPr/>
          </p:nvSpPr>
          <p:spPr>
            <a:xfrm>
              <a:off x="19821543" y="22944524"/>
              <a:ext cx="912173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All Shoppers</a:t>
              </a:r>
              <a:endParaRPr lang="en-US" sz="6600" b="1" dirty="0">
                <a:solidFill>
                  <a:schemeClr val="bg1"/>
                </a:solidFill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29A8E225-700B-2940-871E-B788303CA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</a:blip>
            <a:stretch>
              <a:fillRect/>
            </a:stretch>
          </p:blipFill>
          <p:spPr>
            <a:xfrm>
              <a:off x="20257921" y="22668394"/>
              <a:ext cx="1345379" cy="166025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="" xmlns:a16="http://schemas.microsoft.com/office/drawing/2014/main" id="{F5568E3D-F6E0-DF4C-8EE2-0E0442122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25000"/>
            </a:blip>
            <a:stretch>
              <a:fillRect/>
            </a:stretch>
          </p:blipFill>
          <p:spPr>
            <a:xfrm>
              <a:off x="27104580" y="22668394"/>
              <a:ext cx="1345379" cy="16602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65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AE056E-201D-7A4A-9974-6B58B6464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952" y="1408042"/>
            <a:ext cx="34728215" cy="24543173"/>
          </a:xfrm>
          <a:prstGeom prst="rect">
            <a:avLst/>
          </a:prstGeom>
        </p:spPr>
      </p:pic>
      <p:sp>
        <p:nvSpPr>
          <p:cNvPr id="37" name="Title 1">
            <a:extLst>
              <a:ext uri="{FF2B5EF4-FFF2-40B4-BE49-F238E27FC236}">
                <a16:creationId xmlns="" xmlns:a16="http://schemas.microsoft.com/office/drawing/2014/main" id="{DC31AC70-8CF1-D14A-89A3-D4AE7BDC2EA8}"/>
              </a:ext>
            </a:extLst>
          </p:cNvPr>
          <p:cNvSpPr txBox="1">
            <a:spLocks/>
          </p:cNvSpPr>
          <p:nvPr/>
        </p:nvSpPr>
        <p:spPr>
          <a:xfrm>
            <a:off x="12464651" y="11780761"/>
            <a:ext cx="5197995" cy="1614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Mountain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="" xmlns:a16="http://schemas.microsoft.com/office/drawing/2014/main" id="{A36F6352-6BB4-804B-9629-72579E23C3A9}"/>
              </a:ext>
            </a:extLst>
          </p:cNvPr>
          <p:cNvSpPr txBox="1">
            <a:spLocks/>
          </p:cNvSpPr>
          <p:nvPr/>
        </p:nvSpPr>
        <p:spPr>
          <a:xfrm>
            <a:off x="6481244" y="8293501"/>
            <a:ext cx="5197995" cy="1614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Pacific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="" xmlns:a16="http://schemas.microsoft.com/office/drawing/2014/main" id="{06C91425-6CA3-1340-A128-C3EEF1D44FE0}"/>
              </a:ext>
            </a:extLst>
          </p:cNvPr>
          <p:cNvSpPr txBox="1">
            <a:spLocks/>
          </p:cNvSpPr>
          <p:nvPr/>
        </p:nvSpPr>
        <p:spPr>
          <a:xfrm>
            <a:off x="20630846" y="11080242"/>
            <a:ext cx="5717795" cy="259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West North Central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="" xmlns:a16="http://schemas.microsoft.com/office/drawing/2014/main" id="{A5684667-3333-7D45-8E73-3F6AE58F2DE2}"/>
              </a:ext>
            </a:extLst>
          </p:cNvPr>
          <p:cNvSpPr txBox="1">
            <a:spLocks/>
          </p:cNvSpPr>
          <p:nvPr/>
        </p:nvSpPr>
        <p:spPr>
          <a:xfrm>
            <a:off x="20979161" y="19699834"/>
            <a:ext cx="5717795" cy="259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West South Central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1" name="Title 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9782F586-E81C-3A45-87AF-4AD68855161E}"/>
              </a:ext>
            </a:extLst>
          </p:cNvPr>
          <p:cNvSpPr txBox="1">
            <a:spLocks/>
          </p:cNvSpPr>
          <p:nvPr/>
        </p:nvSpPr>
        <p:spPr>
          <a:xfrm>
            <a:off x="27941781" y="17861134"/>
            <a:ext cx="3737667" cy="37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East South Central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="" xmlns:a16="http://schemas.microsoft.com/office/drawing/2014/main" id="{8739226D-7B96-B843-B2D8-9E48507927C4}"/>
              </a:ext>
            </a:extLst>
          </p:cNvPr>
          <p:cNvSpPr txBox="1">
            <a:spLocks/>
          </p:cNvSpPr>
          <p:nvPr/>
        </p:nvSpPr>
        <p:spPr>
          <a:xfrm>
            <a:off x="32039086" y="16749610"/>
            <a:ext cx="4725450" cy="259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South Atlantic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="" xmlns:a16="http://schemas.microsoft.com/office/drawing/2014/main" id="{5EB0F897-8649-2D4E-99D6-6E18F60536E4}"/>
              </a:ext>
            </a:extLst>
          </p:cNvPr>
          <p:cNvSpPr txBox="1">
            <a:spLocks/>
          </p:cNvSpPr>
          <p:nvPr/>
        </p:nvSpPr>
        <p:spPr>
          <a:xfrm>
            <a:off x="33728448" y="10699136"/>
            <a:ext cx="4725450" cy="259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0"/>
                <a:solidFill>
                  <a:schemeClr val="bg1"/>
                </a:solidFill>
              </a:rPr>
              <a:t>Middle Atlantic</a:t>
            </a:r>
            <a:endParaRPr lang="en-US" sz="6600" dirty="0">
              <a:solidFill>
                <a:schemeClr val="bg1"/>
              </a:solidFill>
            </a:endParaRPr>
          </a:p>
        </p:txBody>
      </p:sp>
      <p:sp>
        <p:nvSpPr>
          <p:cNvPr id="44" name="Title 1">
            <a:hlinkClick r:id="rId3" action="ppaction://hlinksldjump"/>
            <a:extLst>
              <a:ext uri="{FF2B5EF4-FFF2-40B4-BE49-F238E27FC236}">
                <a16:creationId xmlns="" xmlns:a16="http://schemas.microsoft.com/office/drawing/2014/main" id="{A51C8CD6-1157-6947-A53E-E28A7835BE3E}"/>
              </a:ext>
            </a:extLst>
          </p:cNvPr>
          <p:cNvSpPr txBox="1">
            <a:spLocks/>
          </p:cNvSpPr>
          <p:nvPr/>
        </p:nvSpPr>
        <p:spPr>
          <a:xfrm>
            <a:off x="33531933" y="6949287"/>
            <a:ext cx="4725450" cy="1333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n w="0"/>
                <a:solidFill>
                  <a:schemeClr val="bg1">
                    <a:lumMod val="75000"/>
                  </a:schemeClr>
                </a:solidFill>
              </a:rPr>
              <a:t>New England</a:t>
            </a:r>
            <a:endParaRPr lang="en-US" sz="6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3EA807F5-1E79-D245-A30C-4C153354FBCF}"/>
              </a:ext>
            </a:extLst>
          </p:cNvPr>
          <p:cNvSpPr/>
          <p:nvPr/>
        </p:nvSpPr>
        <p:spPr>
          <a:xfrm rot="2489861" flipV="1">
            <a:off x="36477887" y="9045919"/>
            <a:ext cx="2986822" cy="1091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="" xmlns:a16="http://schemas.microsoft.com/office/drawing/2014/main" id="{E6E43E62-3214-A741-9252-2F9CDCC81C3F}"/>
              </a:ext>
            </a:extLst>
          </p:cNvPr>
          <p:cNvSpPr txBox="1">
            <a:spLocks/>
          </p:cNvSpPr>
          <p:nvPr/>
        </p:nvSpPr>
        <p:spPr>
          <a:xfrm>
            <a:off x="27814138" y="12516396"/>
            <a:ext cx="5717795" cy="259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/>
                </a:solidFill>
              </a:rPr>
              <a:t>East North Central</a:t>
            </a: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472" y="1546202"/>
            <a:ext cx="43708320" cy="3513834"/>
          </a:xfrm>
        </p:spPr>
        <p:txBody>
          <a:bodyPr>
            <a:normAutofit/>
          </a:bodyPr>
          <a:lstStyle/>
          <a:p>
            <a:pPr algn="ctr"/>
            <a:r>
              <a:rPr lang="en-US" sz="19900" dirty="0">
                <a:ln w="0"/>
                <a:solidFill>
                  <a:srgbClr val="FF0000"/>
                </a:solidFill>
              </a:rPr>
              <a:t>Where are you located?</a:t>
            </a:r>
            <a:endParaRPr lang="en-US" sz="25800" dirty="0"/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F93FDB7-E02E-2043-9D92-416274DAFC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08307" y="8890065"/>
            <a:ext cx="1570822" cy="21005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F6D5B4-ABB6-B24B-9DBF-4CB66502A9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102" y="6369338"/>
            <a:ext cx="1570822" cy="21005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3F5C5B5-26E7-4E40-9D71-B0C7AE3895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96298" y="9779505"/>
            <a:ext cx="1570822" cy="2100559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EAB8C45C-2AD4-484F-8EA4-A81604BFCA5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6696" y="6701666"/>
            <a:ext cx="1570822" cy="21005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A9951B7-7C98-B645-B345-D3BFE11907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6810" y="17751930"/>
            <a:ext cx="1570822" cy="2100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1F759E8-1529-4A4E-A3FB-D46D789224A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94415" y="10484923"/>
            <a:ext cx="1570822" cy="2100559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FE3564C9-538E-844F-B6E8-E7F6C0D9C93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69097" y="15948744"/>
            <a:ext cx="1570822" cy="210055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C0D65823-D7CC-1542-A4F2-C95F9105B9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1624" y="9005954"/>
            <a:ext cx="1570822" cy="21005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D75E55B-D78F-5C4A-82C9-AA7BA1CE152A}"/>
              </a:ext>
            </a:extLst>
          </p:cNvPr>
          <p:cNvGrpSpPr/>
          <p:nvPr/>
        </p:nvGrpSpPr>
        <p:grpSpPr>
          <a:xfrm>
            <a:off x="3157455" y="21592796"/>
            <a:ext cx="6647577" cy="2892619"/>
            <a:chOff x="40335200" y="17751930"/>
            <a:chExt cx="6647577" cy="2892619"/>
          </a:xfrm>
        </p:grpSpPr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D66F8BDA-9CB9-0440-91D6-E85734AD62EA}"/>
                </a:ext>
              </a:extLst>
            </p:cNvPr>
            <p:cNvSpPr/>
            <p:nvPr/>
          </p:nvSpPr>
          <p:spPr>
            <a:xfrm>
              <a:off x="40335200" y="17751930"/>
              <a:ext cx="6647577" cy="289261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AAB8827B-D813-954A-A055-6266A02F615C}"/>
                </a:ext>
              </a:extLst>
            </p:cNvPr>
            <p:cNvSpPr/>
            <p:nvPr/>
          </p:nvSpPr>
          <p:spPr>
            <a:xfrm>
              <a:off x="40606045" y="18644241"/>
              <a:ext cx="6230268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600" b="1" dirty="0">
                  <a:ln w="0">
                    <a:noFill/>
                  </a:ln>
                  <a:solidFill>
                    <a:schemeClr val="bg1"/>
                  </a:solidFill>
                </a:rPr>
                <a:t>All Regions</a:t>
              </a:r>
              <a:endParaRPr lang="en-US" sz="6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7BE78AE-6502-564D-BFBF-2792E68C0D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5512" y="14984602"/>
            <a:ext cx="1570822" cy="210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4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0F2F55-67A4-6E49-B93F-A6F0B69D61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7270"/>
            <a:ext cx="12297167" cy="2699866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35E1AA05-A7FB-CD47-A3B9-A07C31ABB1F0}"/>
              </a:ext>
            </a:extLst>
          </p:cNvPr>
          <p:cNvSpPr/>
          <p:nvPr/>
        </p:nvSpPr>
        <p:spPr>
          <a:xfrm>
            <a:off x="14801747" y="13957023"/>
            <a:ext cx="9345477" cy="121915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>
              <a:noFill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FA7F0477-95B3-2B45-A64F-73913A5BA8C9}"/>
              </a:ext>
            </a:extLst>
          </p:cNvPr>
          <p:cNvSpPr/>
          <p:nvPr/>
        </p:nvSpPr>
        <p:spPr>
          <a:xfrm>
            <a:off x="15161394" y="23009344"/>
            <a:ext cx="8608804" cy="22911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2697DB5C-CD13-074B-BA3B-DD217B252E5E}"/>
              </a:ext>
            </a:extLst>
          </p:cNvPr>
          <p:cNvSpPr/>
          <p:nvPr/>
        </p:nvSpPr>
        <p:spPr>
          <a:xfrm>
            <a:off x="26958826" y="12415313"/>
            <a:ext cx="9984362" cy="2898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662D7053-0583-8E44-A9A8-70FAD396E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138140"/>
              </p:ext>
            </p:extLst>
          </p:nvPr>
        </p:nvGraphicFramePr>
        <p:xfrm>
          <a:off x="26958826" y="5157159"/>
          <a:ext cx="19624774" cy="39731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20933">
                  <a:extLst>
                    <a:ext uri="{9D8B030D-6E8A-4147-A177-3AD203B41FA5}">
                      <a16:colId xmlns="" xmlns:a16="http://schemas.microsoft.com/office/drawing/2014/main" val="4080815312"/>
                    </a:ext>
                  </a:extLst>
                </a:gridCol>
                <a:gridCol w="4362204">
                  <a:extLst>
                    <a:ext uri="{9D8B030D-6E8A-4147-A177-3AD203B41FA5}">
                      <a16:colId xmlns="" xmlns:a16="http://schemas.microsoft.com/office/drawing/2014/main" val="3979041853"/>
                    </a:ext>
                  </a:extLst>
                </a:gridCol>
                <a:gridCol w="3828404">
                  <a:extLst>
                    <a:ext uri="{9D8B030D-6E8A-4147-A177-3AD203B41FA5}">
                      <a16:colId xmlns="" xmlns:a16="http://schemas.microsoft.com/office/drawing/2014/main" val="2626506498"/>
                    </a:ext>
                  </a:extLst>
                </a:gridCol>
                <a:gridCol w="3484829">
                  <a:extLst>
                    <a:ext uri="{9D8B030D-6E8A-4147-A177-3AD203B41FA5}">
                      <a16:colId xmlns="" xmlns:a16="http://schemas.microsoft.com/office/drawing/2014/main" val="1645518076"/>
                    </a:ext>
                  </a:extLst>
                </a:gridCol>
                <a:gridCol w="3828404">
                  <a:extLst>
                    <a:ext uri="{9D8B030D-6E8A-4147-A177-3AD203B41FA5}">
                      <a16:colId xmlns="" xmlns:a16="http://schemas.microsoft.com/office/drawing/2014/main" val="1616530127"/>
                    </a:ext>
                  </a:extLst>
                </a:gridCol>
              </a:tblGrid>
              <a:tr h="2068181"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>
                          <a:solidFill>
                            <a:schemeClr val="bg1"/>
                          </a:solidFill>
                        </a:rPr>
                        <a:t>White</a:t>
                      </a:r>
                    </a:p>
                  </a:txBody>
                  <a:tcPr marL="82738" marR="82738" marT="41369" marB="41369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/>
                        <a:t>African American</a:t>
                      </a:r>
                    </a:p>
                  </a:txBody>
                  <a:tcPr marL="82738" marR="82738" marT="41369" marB="4136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/>
                        <a:t>Hispanic</a:t>
                      </a:r>
                    </a:p>
                  </a:txBody>
                  <a:tcPr marL="82738" marR="82738" marT="41369" marB="4136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/>
                        <a:t>Asian</a:t>
                      </a:r>
                    </a:p>
                  </a:txBody>
                  <a:tcPr marL="82738" marR="82738" marT="41369" marB="4136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b="1" dirty="0"/>
                        <a:t>Other</a:t>
                      </a:r>
                    </a:p>
                  </a:txBody>
                  <a:tcPr marL="82738" marR="82738" marT="41369" marB="41369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52404529"/>
                  </a:ext>
                </a:extLst>
              </a:tr>
              <a:tr h="1075460">
                <a:tc>
                  <a:txBody>
                    <a:bodyPr/>
                    <a:lstStyle/>
                    <a:p>
                      <a:pPr algn="ctr"/>
                      <a:r>
                        <a:rPr lang="en-US" sz="6500" dirty="0">
                          <a:solidFill>
                            <a:schemeClr val="bg1"/>
                          </a:solidFill>
                        </a:rPr>
                        <a:t>73.24%</a:t>
                      </a:r>
                    </a:p>
                  </a:txBody>
                  <a:tcPr marL="82738" marR="82738" marT="41369" marB="4136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dirty="0"/>
                        <a:t>20.59%</a:t>
                      </a:r>
                    </a:p>
                  </a:txBody>
                  <a:tcPr marL="82738" marR="82738" marT="41369" marB="4136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dirty="0"/>
                        <a:t>4.35%</a:t>
                      </a:r>
                    </a:p>
                  </a:txBody>
                  <a:tcPr marL="82738" marR="82738" marT="41369" marB="4136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dirty="0"/>
                        <a:t>0%</a:t>
                      </a:r>
                    </a:p>
                  </a:txBody>
                  <a:tcPr marL="82738" marR="82738" marT="41369" marB="4136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500" dirty="0"/>
                        <a:t>1.82%</a:t>
                      </a:r>
                    </a:p>
                  </a:txBody>
                  <a:tcPr marL="82738" marR="82738" marT="41369" marB="41369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9170287"/>
                  </a:ext>
                </a:extLst>
              </a:tr>
              <a:tr h="827383">
                <a:tc>
                  <a:txBody>
                    <a:bodyPr/>
                    <a:lstStyle/>
                    <a:p>
                      <a:pPr algn="ctr"/>
                      <a:r>
                        <a:rPr lang="en-US" sz="4900" dirty="0">
                          <a:solidFill>
                            <a:schemeClr val="bg1"/>
                          </a:solidFill>
                        </a:rPr>
                        <a:t>+16.1</a:t>
                      </a:r>
                    </a:p>
                  </a:txBody>
                  <a:tcPr marL="82738" marR="82738" marT="41369" marB="41369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9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+5.7</a:t>
                      </a:r>
                    </a:p>
                  </a:txBody>
                  <a:tcPr marL="82738" marR="82738" marT="41369" marB="4136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9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-18.3</a:t>
                      </a:r>
                    </a:p>
                  </a:txBody>
                  <a:tcPr marL="82738" marR="82738" marT="41369" marB="4136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9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-3.1</a:t>
                      </a:r>
                    </a:p>
                  </a:txBody>
                  <a:tcPr marL="82738" marR="82738" marT="41369" marB="41369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900" dirty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-0.3</a:t>
                      </a:r>
                    </a:p>
                  </a:txBody>
                  <a:tcPr marL="82738" marR="82738" marT="41369" marB="41369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66406498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45B27BA-68E1-CB4F-8612-83A31454DA5C}"/>
              </a:ext>
            </a:extLst>
          </p:cNvPr>
          <p:cNvSpPr/>
          <p:nvPr/>
        </p:nvSpPr>
        <p:spPr>
          <a:xfrm>
            <a:off x="29436159" y="12750091"/>
            <a:ext cx="57021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43.71%  |  </a:t>
            </a:r>
            <a:r>
              <a:rPr lang="en-US" sz="6000" dirty="0" smtClean="0">
                <a:solidFill>
                  <a:schemeClr val="bg1"/>
                </a:solidFill>
              </a:rPr>
              <a:t>Married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3BD21EFA-B7C3-6C44-96A0-1D6A74A72EF4}"/>
              </a:ext>
            </a:extLst>
          </p:cNvPr>
          <p:cNvSpPr/>
          <p:nvPr/>
        </p:nvSpPr>
        <p:spPr>
          <a:xfrm>
            <a:off x="29436158" y="15377797"/>
            <a:ext cx="71335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15.58%  |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sz="6000" dirty="0" smtClean="0"/>
              <a:t>Living </a:t>
            </a:r>
            <a:r>
              <a:rPr lang="en-US" sz="6000" dirty="0"/>
              <a:t>with Partner</a:t>
            </a:r>
            <a:endParaRPr lang="en-US" sz="8000" dirty="0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63E733E-7FD9-5F49-83C5-D1A16E4CDAD7}"/>
              </a:ext>
            </a:extLst>
          </p:cNvPr>
          <p:cNvSpPr/>
          <p:nvPr/>
        </p:nvSpPr>
        <p:spPr>
          <a:xfrm>
            <a:off x="29462357" y="18437860"/>
            <a:ext cx="72776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33.96%  |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6000" dirty="0" smtClean="0"/>
              <a:t>Single</a:t>
            </a:r>
            <a:r>
              <a:rPr lang="en-US" sz="6000" dirty="0"/>
              <a:t>/Never Married</a:t>
            </a:r>
            <a:endParaRPr lang="en-US" sz="8000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AE2F5EB-ED5F-EA46-B6FE-E77BC247F46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7733408" y="18437860"/>
            <a:ext cx="688472" cy="1871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6D5D674-0FBD-AC4C-92D2-9EB02F0E5B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6863" y="15566428"/>
            <a:ext cx="1345379" cy="1660255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F0C1CA3A-ABF2-C84A-8DA8-FD762E3E13ED}"/>
              </a:ext>
            </a:extLst>
          </p:cNvPr>
          <p:cNvSpPr/>
          <p:nvPr/>
        </p:nvSpPr>
        <p:spPr>
          <a:xfrm>
            <a:off x="17843663" y="16583433"/>
            <a:ext cx="608692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15.31%  |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+2.1</a:t>
            </a:r>
          </a:p>
          <a:p>
            <a:r>
              <a:rPr lang="en-US" sz="6000" dirty="0"/>
              <a:t>1 Person in HH</a:t>
            </a:r>
            <a:endParaRPr lang="en-US" sz="8000" dirty="0"/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97C0898A-1024-DE42-83A4-E3D0824A782A}"/>
              </a:ext>
            </a:extLst>
          </p:cNvPr>
          <p:cNvSpPr/>
          <p:nvPr/>
        </p:nvSpPr>
        <p:spPr>
          <a:xfrm>
            <a:off x="17878968" y="19706181"/>
            <a:ext cx="535839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28.15% |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</a:t>
            </a:r>
            <a:r>
              <a:rPr lang="en-US" sz="5400" dirty="0" smtClean="0">
                <a:solidFill>
                  <a:schemeClr val="bg1">
                    <a:lumMod val="75000"/>
                  </a:schemeClr>
                </a:solidFill>
              </a:rPr>
              <a:t>3.1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6000" dirty="0"/>
              <a:t>2 Persons in HH</a:t>
            </a:r>
            <a:endParaRPr lang="en-US" sz="8000" dirty="0"/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C1BD2074-C9B0-A647-A572-4C8BC960E00F}"/>
              </a:ext>
            </a:extLst>
          </p:cNvPr>
          <p:cNvSpPr/>
          <p:nvPr/>
        </p:nvSpPr>
        <p:spPr>
          <a:xfrm>
            <a:off x="17929180" y="23067119"/>
            <a:ext cx="621804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56.54% |  </a:t>
            </a:r>
            <a:r>
              <a:rPr lang="en-US" sz="5400" dirty="0">
                <a:solidFill>
                  <a:schemeClr val="bg1"/>
                </a:solidFill>
              </a:rPr>
              <a:t>-5.2</a:t>
            </a:r>
          </a:p>
          <a:p>
            <a:r>
              <a:rPr lang="en-US" sz="6000" dirty="0">
                <a:solidFill>
                  <a:schemeClr val="bg1"/>
                </a:solidFill>
              </a:rPr>
              <a:t>3+ Persons in HH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84F4E0F9-0017-4C46-8608-73084FE7C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3144" y="16746237"/>
            <a:ext cx="671736" cy="182628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="" xmlns:a16="http://schemas.microsoft.com/office/drawing/2014/main" id="{01E8BE5A-FA02-5547-A647-5F850D58E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4297" y="20008364"/>
            <a:ext cx="1345379" cy="166025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BCDAE8A6-43EE-6040-AD27-9BCF3AE862A8}"/>
              </a:ext>
            </a:extLst>
          </p:cNvPr>
          <p:cNvSpPr/>
          <p:nvPr/>
        </p:nvSpPr>
        <p:spPr>
          <a:xfrm>
            <a:off x="6893935" y="0"/>
            <a:ext cx="5410300" cy="26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128672" y="10418020"/>
            <a:ext cx="23363843" cy="61671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0000" dirty="0">
                <a:ln w="0"/>
                <a:solidFill>
                  <a:schemeClr val="bg1"/>
                </a:solidFill>
              </a:rPr>
              <a:t>Shopper Profile </a:t>
            </a:r>
            <a:endParaRPr lang="en-US" sz="39100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63E733E-7FD9-5F49-83C5-D1A16E4CDAD7}"/>
              </a:ext>
            </a:extLst>
          </p:cNvPr>
          <p:cNvSpPr/>
          <p:nvPr/>
        </p:nvSpPr>
        <p:spPr>
          <a:xfrm>
            <a:off x="29462357" y="21414788"/>
            <a:ext cx="68304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0%  |  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6000" dirty="0"/>
              <a:t>Separated</a:t>
            </a:r>
            <a:endParaRPr lang="en-US" sz="8000" dirty="0"/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9AE2F5EB-ED5F-EA46-B6FE-E77BC247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733" y="21668619"/>
            <a:ext cx="688472" cy="18717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44297" y="14878509"/>
            <a:ext cx="62496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</a:rPr>
              <a:t>Household Size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8504320" y="11307317"/>
            <a:ext cx="9183107" cy="12644692"/>
            <a:chOff x="37038815" y="10051181"/>
            <a:chExt cx="9183107" cy="12644692"/>
          </a:xfrm>
        </p:grpSpPr>
        <p:sp>
          <p:nvSpPr>
            <p:cNvPr id="56" name="Rectangle 55">
              <a:extLst>
                <a:ext uri="{FF2B5EF4-FFF2-40B4-BE49-F238E27FC236}">
                  <a16:creationId xmlns="" xmlns:a16="http://schemas.microsoft.com/office/drawing/2014/main" id="{6C1FC7F6-4287-C642-88F8-2758B9B24335}"/>
                </a:ext>
              </a:extLst>
            </p:cNvPr>
            <p:cNvSpPr/>
            <p:nvPr/>
          </p:nvSpPr>
          <p:spPr>
            <a:xfrm>
              <a:off x="37038815" y="14337607"/>
              <a:ext cx="7520480" cy="296313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4821FBC2-CD75-364C-BD59-4B6D91E972B0}"/>
                </a:ext>
              </a:extLst>
            </p:cNvPr>
            <p:cNvSpPr/>
            <p:nvPr/>
          </p:nvSpPr>
          <p:spPr>
            <a:xfrm>
              <a:off x="37879540" y="11610136"/>
              <a:ext cx="834238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6.11%  |  </a:t>
              </a:r>
              <a:r>
                <a:rPr lang="en-US" sz="5400" dirty="0">
                  <a:solidFill>
                    <a:schemeClr val="bg1">
                      <a:lumMod val="75000"/>
                    </a:schemeClr>
                  </a:solidFill>
                </a:rPr>
                <a:t>2.7</a:t>
              </a:r>
            </a:p>
            <a:p>
              <a:r>
                <a:rPr lang="en-US" sz="6000" dirty="0"/>
                <a:t>Single Low Income</a:t>
              </a:r>
              <a:endParaRPr lang="en-US" sz="8000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="" xmlns:a16="http://schemas.microsoft.com/office/drawing/2014/main" id="{401CF60C-84A0-9744-A3B6-B19894BBEDCC}"/>
                </a:ext>
              </a:extLst>
            </p:cNvPr>
            <p:cNvSpPr/>
            <p:nvPr/>
          </p:nvSpPr>
          <p:spPr>
            <a:xfrm>
              <a:off x="37879540" y="14747175"/>
              <a:ext cx="834238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43.6%  |  </a:t>
              </a:r>
              <a:r>
                <a:rPr lang="en-US" sz="5400" dirty="0">
                  <a:solidFill>
                    <a:schemeClr val="bg1"/>
                  </a:solidFill>
                </a:rPr>
                <a:t>18.4</a:t>
              </a:r>
            </a:p>
            <a:p>
              <a:r>
                <a:rPr lang="en-US" sz="6000" dirty="0">
                  <a:solidFill>
                    <a:schemeClr val="bg1"/>
                  </a:solidFill>
                </a:rPr>
                <a:t>Strugglers</a:t>
              </a:r>
              <a:endParaRPr lang="en-US" sz="80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4821FBC2-CD75-364C-BD59-4B6D91E972B0}"/>
                </a:ext>
              </a:extLst>
            </p:cNvPr>
            <p:cNvSpPr/>
            <p:nvPr/>
          </p:nvSpPr>
          <p:spPr>
            <a:xfrm>
              <a:off x="37873704" y="17834590"/>
              <a:ext cx="834238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32%  |  </a:t>
              </a:r>
              <a:r>
                <a:rPr lang="en-US" sz="5400" dirty="0">
                  <a:solidFill>
                    <a:schemeClr val="bg1">
                      <a:lumMod val="75000"/>
                    </a:schemeClr>
                  </a:solidFill>
                </a:rPr>
                <a:t>-6.8</a:t>
              </a:r>
            </a:p>
            <a:p>
              <a:r>
                <a:rPr lang="en-US" sz="6000" dirty="0"/>
                <a:t>Middle Class</a:t>
              </a:r>
              <a:endParaRPr lang="en-US" sz="80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="" xmlns:a16="http://schemas.microsoft.com/office/drawing/2014/main" id="{4821FBC2-CD75-364C-BD59-4B6D91E972B0}"/>
                </a:ext>
              </a:extLst>
            </p:cNvPr>
            <p:cNvSpPr/>
            <p:nvPr/>
          </p:nvSpPr>
          <p:spPr>
            <a:xfrm>
              <a:off x="37873704" y="20572215"/>
              <a:ext cx="8342382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18.29%  |  </a:t>
              </a:r>
              <a:r>
                <a:rPr lang="en-US" sz="5400" dirty="0">
                  <a:solidFill>
                    <a:schemeClr val="bg1">
                      <a:lumMod val="75000"/>
                    </a:schemeClr>
                  </a:solidFill>
                </a:rPr>
                <a:t>-14.3</a:t>
              </a:r>
            </a:p>
            <a:p>
              <a:r>
                <a:rPr lang="en-US" sz="6000" dirty="0"/>
                <a:t>Affluent</a:t>
              </a:r>
              <a:endParaRPr lang="en-US" sz="8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7356315" y="10051181"/>
              <a:ext cx="86542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>
                      <a:lumMod val="65000"/>
                    </a:schemeClr>
                  </a:solidFill>
                </a:rPr>
                <a:t>Socioeconomic Levels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6958826" y="3645092"/>
            <a:ext cx="86542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</a:rPr>
              <a:t>Ethnicity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475364D3-652C-7745-BFFB-8778E28A56F9}"/>
              </a:ext>
            </a:extLst>
          </p:cNvPr>
          <p:cNvGrpSpPr/>
          <p:nvPr/>
        </p:nvGrpSpPr>
        <p:grpSpPr>
          <a:xfrm>
            <a:off x="14010579" y="6913452"/>
            <a:ext cx="9920014" cy="6485261"/>
            <a:chOff x="3767328" y="5112701"/>
            <a:chExt cx="11835202" cy="7737326"/>
          </a:xfrm>
        </p:grpSpPr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B7BBC9CA-29FE-8C4E-91BB-767E2D1E4CD9}"/>
                </a:ext>
              </a:extLst>
            </p:cNvPr>
            <p:cNvSpPr/>
            <p:nvPr/>
          </p:nvSpPr>
          <p:spPr>
            <a:xfrm>
              <a:off x="11657658" y="8019337"/>
              <a:ext cx="3944872" cy="9283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  <p:graphicFrame>
          <p:nvGraphicFramePr>
            <p:cNvPr id="39" name="Chart 38">
              <a:extLst>
                <a:ext uri="{FF2B5EF4-FFF2-40B4-BE49-F238E27FC236}">
                  <a16:creationId xmlns="" xmlns:a16="http://schemas.microsoft.com/office/drawing/2014/main" id="{45C7AF17-9B2F-644C-AD3F-48FFF57BCF3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88381596"/>
                </p:ext>
              </p:extLst>
            </p:nvPr>
          </p:nvGraphicFramePr>
          <p:xfrm>
            <a:off x="3767328" y="5112701"/>
            <a:ext cx="11490686" cy="7737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D63ACEA2-E924-AD4F-BDEA-A4C4DE9EE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2150"/>
            <a:stretch/>
          </p:blipFill>
          <p:spPr>
            <a:xfrm>
              <a:off x="6914083" y="8019337"/>
              <a:ext cx="1590663" cy="1636881"/>
            </a:xfrm>
            <a:prstGeom prst="rect">
              <a:avLst/>
            </a:prstGeom>
          </p:spPr>
        </p:pic>
      </p:grpSp>
      <p:sp>
        <p:nvSpPr>
          <p:cNvPr id="50" name="TextBox 49"/>
          <p:cNvSpPr txBox="1"/>
          <p:nvPr/>
        </p:nvSpPr>
        <p:spPr>
          <a:xfrm>
            <a:off x="20652658" y="8045773"/>
            <a:ext cx="4579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</a:rPr>
              <a:t>Age Groups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426863" y="11180239"/>
            <a:ext cx="71335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</a:rPr>
              <a:t>Martial Status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B7BBC9CA-29FE-8C4E-91BB-767E2D1E4CD9}"/>
              </a:ext>
            </a:extLst>
          </p:cNvPr>
          <p:cNvSpPr/>
          <p:nvPr/>
        </p:nvSpPr>
        <p:spPr>
          <a:xfrm>
            <a:off x="20725954" y="3165676"/>
            <a:ext cx="3071091" cy="7781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="" xmlns:a16="http://schemas.microsoft.com/office/drawing/2014/main" id="{45C7AF17-9B2F-644C-AD3F-48FFF57BCF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370624"/>
              </p:ext>
            </p:extLst>
          </p:nvPr>
        </p:nvGraphicFramePr>
        <p:xfrm>
          <a:off x="13752563" y="651111"/>
          <a:ext cx="9631248" cy="6485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" name="Picture 4" descr="woman_symbol.png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014" y="2931099"/>
            <a:ext cx="850165" cy="183677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9AE2F5EB-ED5F-EA46-B6FE-E77BC247F4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426950" y="2939019"/>
            <a:ext cx="644845" cy="175317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0624085" y="1346653"/>
            <a:ext cx="3594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</a:rPr>
              <a:t>Gender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651D167-C683-2143-9A8B-7CA6657C75A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5027" y="23505772"/>
            <a:ext cx="1524000" cy="13716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FC46292F-E312-9B4F-B116-E6ABC6731166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64" name="Rectangle 63">
              <a:hlinkClick r:id="rId10" action="ppaction://hlinksldjump"/>
              <a:extLst>
                <a:ext uri="{FF2B5EF4-FFF2-40B4-BE49-F238E27FC236}">
                  <a16:creationId xmlns="" xmlns:a16="http://schemas.microsoft.com/office/drawing/2014/main" id="{C7F036FC-7411-A54B-9D51-1AE03D90EFA3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66" name="TextBox 65">
              <a:extLst>
                <a:ext uri="{FF2B5EF4-FFF2-40B4-BE49-F238E27FC236}">
                  <a16:creationId xmlns="" xmlns:a16="http://schemas.microsoft.com/office/drawing/2014/main" id="{499B7E00-5219-8745-A0B4-D793000DF0AE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9AE2F5EB-ED5F-EA46-B6FE-E77BC247F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7733" y="18669000"/>
            <a:ext cx="688472" cy="1871783"/>
          </a:xfrm>
          <a:prstGeom prst="rect">
            <a:avLst/>
          </a:prstGeom>
        </p:spPr>
      </p:pic>
      <p:grpSp>
        <p:nvGrpSpPr>
          <p:cNvPr id="1028" name="Group 4"/>
          <p:cNvGrpSpPr>
            <a:grpSpLocks noChangeAspect="1"/>
          </p:cNvGrpSpPr>
          <p:nvPr/>
        </p:nvGrpSpPr>
        <p:grpSpPr bwMode="auto">
          <a:xfrm>
            <a:off x="27431990" y="13093704"/>
            <a:ext cx="1368425" cy="1671638"/>
            <a:chOff x="17280" y="8248"/>
            <a:chExt cx="862" cy="1053"/>
          </a:xfrm>
        </p:grpSpPr>
        <p:sp>
          <p:nvSpPr>
            <p:cNvPr id="10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17280" y="8251"/>
              <a:ext cx="847" cy="1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17806" y="8248"/>
              <a:ext cx="173" cy="172"/>
            </a:xfrm>
            <a:custGeom>
              <a:avLst/>
              <a:gdLst/>
              <a:ahLst/>
              <a:cxnLst>
                <a:cxn ang="0">
                  <a:pos x="380" y="189"/>
                </a:cxn>
                <a:cxn ang="0">
                  <a:pos x="380" y="189"/>
                </a:cxn>
                <a:cxn ang="0">
                  <a:pos x="190" y="379"/>
                </a:cxn>
                <a:cxn ang="0">
                  <a:pos x="0" y="189"/>
                </a:cxn>
                <a:cxn ang="0">
                  <a:pos x="190" y="0"/>
                </a:cxn>
                <a:cxn ang="0">
                  <a:pos x="380" y="189"/>
                </a:cxn>
              </a:cxnLst>
              <a:rect l="0" t="0" r="r" b="b"/>
              <a:pathLst>
                <a:path w="380" h="379">
                  <a:moveTo>
                    <a:pt x="380" y="189"/>
                  </a:moveTo>
                  <a:lnTo>
                    <a:pt x="380" y="189"/>
                  </a:lnTo>
                  <a:cubicBezTo>
                    <a:pt x="380" y="294"/>
                    <a:pt x="295" y="379"/>
                    <a:pt x="190" y="379"/>
                  </a:cubicBezTo>
                  <a:cubicBezTo>
                    <a:pt x="85" y="379"/>
                    <a:pt x="0" y="294"/>
                    <a:pt x="0" y="189"/>
                  </a:cubicBezTo>
                  <a:cubicBezTo>
                    <a:pt x="0" y="84"/>
                    <a:pt x="85" y="0"/>
                    <a:pt x="190" y="0"/>
                  </a:cubicBezTo>
                  <a:cubicBezTo>
                    <a:pt x="295" y="0"/>
                    <a:pt x="380" y="84"/>
                    <a:pt x="380" y="1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17642" y="8457"/>
              <a:ext cx="500" cy="844"/>
            </a:xfrm>
            <a:custGeom>
              <a:avLst/>
              <a:gdLst/>
              <a:ahLst/>
              <a:cxnLst>
                <a:cxn ang="0">
                  <a:pos x="997" y="1476"/>
                </a:cxn>
                <a:cxn ang="0">
                  <a:pos x="997" y="1476"/>
                </a:cxn>
                <a:cxn ang="0">
                  <a:pos x="835" y="1476"/>
                </a:cxn>
                <a:cxn ang="0">
                  <a:pos x="729" y="1582"/>
                </a:cxn>
                <a:cxn ang="0">
                  <a:pos x="729" y="1757"/>
                </a:cxn>
                <a:cxn ang="0">
                  <a:pos x="627" y="1858"/>
                </a:cxn>
                <a:cxn ang="0">
                  <a:pos x="479" y="1858"/>
                </a:cxn>
                <a:cxn ang="0">
                  <a:pos x="378" y="1757"/>
                </a:cxn>
                <a:cxn ang="0">
                  <a:pos x="378" y="1582"/>
                </a:cxn>
                <a:cxn ang="0">
                  <a:pos x="271" y="1476"/>
                </a:cxn>
                <a:cxn ang="0">
                  <a:pos x="103" y="1476"/>
                </a:cxn>
                <a:cxn ang="0">
                  <a:pos x="22" y="1358"/>
                </a:cxn>
                <a:cxn ang="0">
                  <a:pos x="278" y="748"/>
                </a:cxn>
                <a:cxn ang="0">
                  <a:pos x="295" y="481"/>
                </a:cxn>
                <a:cxn ang="0">
                  <a:pos x="216" y="190"/>
                </a:cxn>
                <a:cxn ang="0">
                  <a:pos x="298" y="53"/>
                </a:cxn>
                <a:cxn ang="0">
                  <a:pos x="405" y="25"/>
                </a:cxn>
                <a:cxn ang="0">
                  <a:pos x="695" y="25"/>
                </a:cxn>
                <a:cxn ang="0">
                  <a:pos x="801" y="53"/>
                </a:cxn>
                <a:cxn ang="0">
                  <a:pos x="884" y="190"/>
                </a:cxn>
                <a:cxn ang="0">
                  <a:pos x="804" y="481"/>
                </a:cxn>
                <a:cxn ang="0">
                  <a:pos x="822" y="748"/>
                </a:cxn>
                <a:cxn ang="0">
                  <a:pos x="1077" y="1358"/>
                </a:cxn>
                <a:cxn ang="0">
                  <a:pos x="997" y="1476"/>
                </a:cxn>
              </a:cxnLst>
              <a:rect l="0" t="0" r="r" b="b"/>
              <a:pathLst>
                <a:path w="1100" h="1858">
                  <a:moveTo>
                    <a:pt x="997" y="1476"/>
                  </a:moveTo>
                  <a:lnTo>
                    <a:pt x="997" y="1476"/>
                  </a:lnTo>
                  <a:lnTo>
                    <a:pt x="835" y="1476"/>
                  </a:lnTo>
                  <a:cubicBezTo>
                    <a:pt x="776" y="1476"/>
                    <a:pt x="729" y="1523"/>
                    <a:pt x="729" y="1582"/>
                  </a:cubicBezTo>
                  <a:lnTo>
                    <a:pt x="729" y="1757"/>
                  </a:lnTo>
                  <a:cubicBezTo>
                    <a:pt x="729" y="1813"/>
                    <a:pt x="683" y="1858"/>
                    <a:pt x="627" y="1858"/>
                  </a:cubicBezTo>
                  <a:lnTo>
                    <a:pt x="479" y="1858"/>
                  </a:lnTo>
                  <a:cubicBezTo>
                    <a:pt x="423" y="1858"/>
                    <a:pt x="378" y="1813"/>
                    <a:pt x="378" y="1757"/>
                  </a:cubicBezTo>
                  <a:lnTo>
                    <a:pt x="378" y="1582"/>
                  </a:lnTo>
                  <a:cubicBezTo>
                    <a:pt x="378" y="1523"/>
                    <a:pt x="330" y="1476"/>
                    <a:pt x="271" y="1476"/>
                  </a:cubicBezTo>
                  <a:lnTo>
                    <a:pt x="103" y="1476"/>
                  </a:lnTo>
                  <a:cubicBezTo>
                    <a:pt x="42" y="1476"/>
                    <a:pt x="0" y="1415"/>
                    <a:pt x="22" y="1358"/>
                  </a:cubicBezTo>
                  <a:lnTo>
                    <a:pt x="278" y="748"/>
                  </a:lnTo>
                  <a:cubicBezTo>
                    <a:pt x="313" y="663"/>
                    <a:pt x="319" y="570"/>
                    <a:pt x="295" y="481"/>
                  </a:cubicBezTo>
                  <a:lnTo>
                    <a:pt x="216" y="190"/>
                  </a:lnTo>
                  <a:cubicBezTo>
                    <a:pt x="202" y="129"/>
                    <a:pt x="239" y="69"/>
                    <a:pt x="298" y="53"/>
                  </a:cubicBezTo>
                  <a:lnTo>
                    <a:pt x="405" y="25"/>
                  </a:lnTo>
                  <a:cubicBezTo>
                    <a:pt x="500" y="0"/>
                    <a:pt x="600" y="0"/>
                    <a:pt x="695" y="25"/>
                  </a:cubicBezTo>
                  <a:lnTo>
                    <a:pt x="801" y="53"/>
                  </a:lnTo>
                  <a:cubicBezTo>
                    <a:pt x="861" y="69"/>
                    <a:pt x="898" y="129"/>
                    <a:pt x="884" y="190"/>
                  </a:cubicBezTo>
                  <a:lnTo>
                    <a:pt x="804" y="481"/>
                  </a:lnTo>
                  <a:cubicBezTo>
                    <a:pt x="780" y="570"/>
                    <a:pt x="786" y="663"/>
                    <a:pt x="822" y="748"/>
                  </a:cubicBezTo>
                  <a:lnTo>
                    <a:pt x="1077" y="1358"/>
                  </a:lnTo>
                  <a:cubicBezTo>
                    <a:pt x="1100" y="1415"/>
                    <a:pt x="1058" y="1476"/>
                    <a:pt x="997" y="147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17389" y="8248"/>
              <a:ext cx="172" cy="172"/>
            </a:xfrm>
            <a:custGeom>
              <a:avLst/>
              <a:gdLst/>
              <a:ahLst/>
              <a:cxnLst>
                <a:cxn ang="0">
                  <a:pos x="379" y="189"/>
                </a:cxn>
                <a:cxn ang="0">
                  <a:pos x="379" y="189"/>
                </a:cxn>
                <a:cxn ang="0">
                  <a:pos x="190" y="379"/>
                </a:cxn>
                <a:cxn ang="0">
                  <a:pos x="0" y="189"/>
                </a:cxn>
                <a:cxn ang="0">
                  <a:pos x="190" y="0"/>
                </a:cxn>
                <a:cxn ang="0">
                  <a:pos x="379" y="189"/>
                </a:cxn>
              </a:cxnLst>
              <a:rect l="0" t="0" r="r" b="b"/>
              <a:pathLst>
                <a:path w="379" h="379">
                  <a:moveTo>
                    <a:pt x="379" y="189"/>
                  </a:moveTo>
                  <a:lnTo>
                    <a:pt x="379" y="189"/>
                  </a:lnTo>
                  <a:cubicBezTo>
                    <a:pt x="379" y="294"/>
                    <a:pt x="294" y="379"/>
                    <a:pt x="190" y="379"/>
                  </a:cubicBezTo>
                  <a:cubicBezTo>
                    <a:pt x="85" y="379"/>
                    <a:pt x="0" y="294"/>
                    <a:pt x="0" y="189"/>
                  </a:cubicBezTo>
                  <a:cubicBezTo>
                    <a:pt x="0" y="84"/>
                    <a:pt x="85" y="0"/>
                    <a:pt x="190" y="0"/>
                  </a:cubicBezTo>
                  <a:cubicBezTo>
                    <a:pt x="294" y="0"/>
                    <a:pt x="379" y="84"/>
                    <a:pt x="379" y="1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17280" y="8454"/>
              <a:ext cx="390" cy="847"/>
            </a:xfrm>
            <a:custGeom>
              <a:avLst/>
              <a:gdLst/>
              <a:ahLst/>
              <a:cxnLst>
                <a:cxn ang="0">
                  <a:pos x="858" y="365"/>
                </a:cxn>
                <a:cxn ang="0">
                  <a:pos x="858" y="365"/>
                </a:cxn>
                <a:cxn ang="0">
                  <a:pos x="858" y="856"/>
                </a:cxn>
                <a:cxn ang="0">
                  <a:pos x="741" y="973"/>
                </a:cxn>
                <a:cxn ang="0">
                  <a:pos x="643" y="1071"/>
                </a:cxn>
                <a:cxn ang="0">
                  <a:pos x="643" y="1765"/>
                </a:cxn>
                <a:cxn ang="0">
                  <a:pos x="543" y="1866"/>
                </a:cxn>
                <a:cxn ang="0">
                  <a:pos x="314" y="1866"/>
                </a:cxn>
                <a:cxn ang="0">
                  <a:pos x="214" y="1765"/>
                </a:cxn>
                <a:cxn ang="0">
                  <a:pos x="214" y="1071"/>
                </a:cxn>
                <a:cxn ang="0">
                  <a:pos x="116" y="973"/>
                </a:cxn>
                <a:cxn ang="0">
                  <a:pos x="0" y="856"/>
                </a:cxn>
                <a:cxn ang="0">
                  <a:pos x="0" y="365"/>
                </a:cxn>
                <a:cxn ang="0">
                  <a:pos x="365" y="0"/>
                </a:cxn>
                <a:cxn ang="0">
                  <a:pos x="493" y="0"/>
                </a:cxn>
                <a:cxn ang="0">
                  <a:pos x="858" y="365"/>
                </a:cxn>
              </a:cxnLst>
              <a:rect l="0" t="0" r="r" b="b"/>
              <a:pathLst>
                <a:path w="858" h="1866">
                  <a:moveTo>
                    <a:pt x="858" y="365"/>
                  </a:moveTo>
                  <a:lnTo>
                    <a:pt x="858" y="365"/>
                  </a:lnTo>
                  <a:lnTo>
                    <a:pt x="858" y="856"/>
                  </a:lnTo>
                  <a:cubicBezTo>
                    <a:pt x="858" y="921"/>
                    <a:pt x="806" y="973"/>
                    <a:pt x="741" y="973"/>
                  </a:cubicBezTo>
                  <a:cubicBezTo>
                    <a:pt x="687" y="973"/>
                    <a:pt x="643" y="1017"/>
                    <a:pt x="643" y="1071"/>
                  </a:cubicBezTo>
                  <a:lnTo>
                    <a:pt x="643" y="1765"/>
                  </a:lnTo>
                  <a:cubicBezTo>
                    <a:pt x="643" y="1821"/>
                    <a:pt x="598" y="1866"/>
                    <a:pt x="543" y="1866"/>
                  </a:cubicBezTo>
                  <a:lnTo>
                    <a:pt x="314" y="1866"/>
                  </a:lnTo>
                  <a:cubicBezTo>
                    <a:pt x="259" y="1866"/>
                    <a:pt x="214" y="1821"/>
                    <a:pt x="214" y="1765"/>
                  </a:cubicBezTo>
                  <a:lnTo>
                    <a:pt x="214" y="1071"/>
                  </a:lnTo>
                  <a:cubicBezTo>
                    <a:pt x="214" y="1017"/>
                    <a:pt x="170" y="973"/>
                    <a:pt x="116" y="973"/>
                  </a:cubicBezTo>
                  <a:cubicBezTo>
                    <a:pt x="52" y="973"/>
                    <a:pt x="0" y="921"/>
                    <a:pt x="0" y="856"/>
                  </a:cubicBezTo>
                  <a:lnTo>
                    <a:pt x="0" y="365"/>
                  </a:lnTo>
                  <a:cubicBezTo>
                    <a:pt x="0" y="163"/>
                    <a:pt x="163" y="0"/>
                    <a:pt x="365" y="0"/>
                  </a:cubicBezTo>
                  <a:lnTo>
                    <a:pt x="493" y="0"/>
                  </a:lnTo>
                  <a:cubicBezTo>
                    <a:pt x="694" y="0"/>
                    <a:pt x="858" y="163"/>
                    <a:pt x="858" y="36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514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A86BA10D-89A1-DD4B-ADB2-100B4E062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518" y="12460"/>
            <a:ext cx="12378867" cy="268879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E3DD75-0540-4348-8648-D49A2F9EE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1704" y="3794829"/>
            <a:ext cx="2300672" cy="2300672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7CD10A15-46D8-F844-876A-9CF8DDA0EDA1}"/>
              </a:ext>
            </a:extLst>
          </p:cNvPr>
          <p:cNvSpPr/>
          <p:nvPr/>
        </p:nvSpPr>
        <p:spPr>
          <a:xfrm>
            <a:off x="6893935" y="0"/>
            <a:ext cx="5410300" cy="26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41" name="Title 1">
            <a:extLst>
              <a:ext uri="{FF2B5EF4-FFF2-40B4-BE49-F238E27FC236}">
                <a16:creationId xmlns="" xmlns:a16="http://schemas.microsoft.com/office/drawing/2014/main" id="{B8EDBF70-26C8-5346-A0AF-FC1B4759E366}"/>
              </a:ext>
            </a:extLst>
          </p:cNvPr>
          <p:cNvSpPr txBox="1">
            <a:spLocks/>
          </p:cNvSpPr>
          <p:nvPr/>
        </p:nvSpPr>
        <p:spPr>
          <a:xfrm>
            <a:off x="25674794" y="-2762071"/>
            <a:ext cx="4581388" cy="1422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n w="0"/>
                <a:solidFill>
                  <a:schemeClr val="bg1">
                    <a:lumMod val="75000"/>
                  </a:schemeClr>
                </a:solidFill>
              </a:rPr>
              <a:t>Race</a:t>
            </a:r>
            <a:endParaRPr lang="en-US" sz="7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8C574824-A9D5-694E-8F85-782D3B6DE592}"/>
              </a:ext>
            </a:extLst>
          </p:cNvPr>
          <p:cNvSpPr/>
          <p:nvPr/>
        </p:nvSpPr>
        <p:spPr>
          <a:xfrm>
            <a:off x="34994476" y="7326712"/>
            <a:ext cx="1485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Pre-Shop Weekday or Weekend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C6D8DA26-DC8C-DA47-A533-FDEA93DC7FE8}"/>
              </a:ext>
            </a:extLst>
          </p:cNvPr>
          <p:cNvSpPr/>
          <p:nvPr/>
        </p:nvSpPr>
        <p:spPr>
          <a:xfrm>
            <a:off x="34994477" y="8642605"/>
            <a:ext cx="88752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77.36%  |  </a:t>
            </a:r>
            <a:r>
              <a:rPr lang="en-US" sz="6000" dirty="0"/>
              <a:t>Weekday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+5.2</a:t>
            </a:r>
          </a:p>
          <a:p>
            <a:pPr lvl="0"/>
            <a:r>
              <a:rPr lang="en-US" sz="6000" b="1" dirty="0">
                <a:solidFill>
                  <a:srgbClr val="000000"/>
                </a:solidFill>
              </a:rPr>
              <a:t>22.64%  |  </a:t>
            </a:r>
            <a:r>
              <a:rPr lang="en-US" sz="6000" dirty="0">
                <a:solidFill>
                  <a:srgbClr val="000000"/>
                </a:solidFill>
              </a:rPr>
              <a:t>Weekend    </a:t>
            </a:r>
            <a:r>
              <a:rPr lang="en-US" sz="5400" dirty="0">
                <a:solidFill>
                  <a:srgbClr val="FFFFFF">
                    <a:lumMod val="75000"/>
                  </a:srgbClr>
                </a:solidFill>
              </a:rPr>
              <a:t>-5.2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011724B-064B-D044-9E4A-C82B10A99706}"/>
              </a:ext>
            </a:extLst>
          </p:cNvPr>
          <p:cNvSpPr/>
          <p:nvPr/>
        </p:nvSpPr>
        <p:spPr>
          <a:xfrm>
            <a:off x="24197804" y="10300063"/>
            <a:ext cx="7332164" cy="1330016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D46E404-1BD7-474A-B3E9-6CF719981647}"/>
              </a:ext>
            </a:extLst>
          </p:cNvPr>
          <p:cNvSpPr/>
          <p:nvPr/>
        </p:nvSpPr>
        <p:spPr>
          <a:xfrm>
            <a:off x="25215943" y="11182197"/>
            <a:ext cx="51987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Destination</a:t>
            </a:r>
          </a:p>
          <a:p>
            <a:r>
              <a:rPr lang="en-US" b="1" dirty="0">
                <a:solidFill>
                  <a:schemeClr val="bg1"/>
                </a:solidFill>
              </a:rPr>
              <a:t>Item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38A64B1-AAB2-6141-9024-19D78BAB8AEF}"/>
              </a:ext>
            </a:extLst>
          </p:cNvPr>
          <p:cNvSpPr/>
          <p:nvPr/>
        </p:nvSpPr>
        <p:spPr>
          <a:xfrm>
            <a:off x="25215943" y="13977185"/>
            <a:ext cx="5498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28.16% |  </a:t>
            </a:r>
            <a:r>
              <a:rPr lang="en-US" sz="5400" dirty="0">
                <a:solidFill>
                  <a:schemeClr val="bg1"/>
                </a:solidFill>
              </a:rPr>
              <a:t>+5.2</a:t>
            </a:r>
          </a:p>
          <a:p>
            <a:r>
              <a:rPr lang="en-US" sz="6000" dirty="0">
                <a:solidFill>
                  <a:schemeClr val="bg1"/>
                </a:solidFill>
              </a:rPr>
              <a:t>Gasoline/</a:t>
            </a:r>
          </a:p>
          <a:p>
            <a:r>
              <a:rPr lang="en-US" sz="6000" dirty="0">
                <a:solidFill>
                  <a:schemeClr val="bg1"/>
                </a:solidFill>
              </a:rPr>
              <a:t>Diesel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B150ABBC-7697-F54E-81E3-8F99378392B4}"/>
              </a:ext>
            </a:extLst>
          </p:cNvPr>
          <p:cNvSpPr/>
          <p:nvPr/>
        </p:nvSpPr>
        <p:spPr>
          <a:xfrm>
            <a:off x="25215943" y="19815195"/>
            <a:ext cx="54982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1.29% |  </a:t>
            </a:r>
            <a:r>
              <a:rPr lang="en-US" sz="5400" dirty="0">
                <a:solidFill>
                  <a:schemeClr val="bg1"/>
                </a:solidFill>
              </a:rPr>
              <a:t>-2.6</a:t>
            </a:r>
          </a:p>
          <a:p>
            <a:r>
              <a:rPr lang="en-US" sz="6000" dirty="0">
                <a:solidFill>
                  <a:schemeClr val="bg1"/>
                </a:solidFill>
              </a:rPr>
              <a:t>Lottery </a:t>
            </a:r>
          </a:p>
          <a:p>
            <a:r>
              <a:rPr lang="en-US" sz="6000" dirty="0">
                <a:solidFill>
                  <a:schemeClr val="bg1"/>
                </a:solidFill>
              </a:rPr>
              <a:t>Tickets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0F4A6B96-F70F-9943-8581-3124FF2DB913}"/>
              </a:ext>
            </a:extLst>
          </p:cNvPr>
          <p:cNvSpPr/>
          <p:nvPr/>
        </p:nvSpPr>
        <p:spPr>
          <a:xfrm>
            <a:off x="25215943" y="17377475"/>
            <a:ext cx="5498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6.26% |  </a:t>
            </a:r>
            <a:r>
              <a:rPr lang="en-US" sz="5400" dirty="0">
                <a:solidFill>
                  <a:schemeClr val="bg1"/>
                </a:solidFill>
              </a:rPr>
              <a:t>-1.7</a:t>
            </a:r>
          </a:p>
          <a:p>
            <a:r>
              <a:rPr lang="en-US" sz="6000" dirty="0">
                <a:solidFill>
                  <a:schemeClr val="bg1"/>
                </a:solidFill>
              </a:rPr>
              <a:t>Coffee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BD49CAE5-B2F6-9A44-A926-FDBF988F14A9}"/>
              </a:ext>
            </a:extLst>
          </p:cNvPr>
          <p:cNvSpPr/>
          <p:nvPr/>
        </p:nvSpPr>
        <p:spPr>
          <a:xfrm>
            <a:off x="34964894" y="11530017"/>
            <a:ext cx="8372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Planning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8E0E069B-997D-264A-A701-2191E2FB9EB0}"/>
              </a:ext>
            </a:extLst>
          </p:cNvPr>
          <p:cNvSpPr/>
          <p:nvPr/>
        </p:nvSpPr>
        <p:spPr>
          <a:xfrm>
            <a:off x="35074622" y="12678444"/>
            <a:ext cx="1118130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000" b="1" dirty="0"/>
              <a:t>33.85%  |  </a:t>
            </a:r>
            <a:r>
              <a:rPr lang="en-US" sz="6000" dirty="0"/>
              <a:t>Planned    </a:t>
            </a:r>
            <a:r>
              <a:rPr lang="en-US" sz="5400" dirty="0" smtClean="0">
                <a:solidFill>
                  <a:srgbClr val="FFFFFF">
                    <a:lumMod val="75000"/>
                  </a:srgbClr>
                </a:solidFill>
              </a:rPr>
              <a:t>-4.1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sz="6000" b="1" dirty="0">
                <a:solidFill>
                  <a:srgbClr val="000000"/>
                </a:solidFill>
              </a:rPr>
              <a:t>4.84%  |  </a:t>
            </a:r>
            <a:r>
              <a:rPr lang="en-US" sz="6000" dirty="0">
                <a:solidFill>
                  <a:srgbClr val="000000"/>
                </a:solidFill>
              </a:rPr>
              <a:t>Prepared for Trip </a:t>
            </a:r>
            <a:endParaRPr lang="en-US" sz="5400" dirty="0">
              <a:solidFill>
                <a:srgbClr val="FFFFFF">
                  <a:lumMod val="75000"/>
                </a:srgbClr>
              </a:solidFill>
            </a:endParaRPr>
          </a:p>
          <a:p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="" xmlns:a16="http://schemas.microsoft.com/office/drawing/2014/main" id="{410BB1EE-E47D-0840-BFDC-497F2176AC64}"/>
              </a:ext>
            </a:extLst>
          </p:cNvPr>
          <p:cNvSpPr/>
          <p:nvPr/>
        </p:nvSpPr>
        <p:spPr>
          <a:xfrm>
            <a:off x="34964894" y="15343708"/>
            <a:ext cx="8372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Who With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B7A13A96-8295-0046-9CA0-2312F61E7A2A}"/>
              </a:ext>
            </a:extLst>
          </p:cNvPr>
          <p:cNvSpPr/>
          <p:nvPr/>
        </p:nvSpPr>
        <p:spPr>
          <a:xfrm>
            <a:off x="35074622" y="16458139"/>
            <a:ext cx="111813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69.15%  |  </a:t>
            </a:r>
            <a:r>
              <a:rPr lang="en-US" sz="6000" dirty="0"/>
              <a:t>Alone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+6.4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="" xmlns:a16="http://schemas.microsoft.com/office/drawing/2014/main" id="{CB4AFC43-493A-2046-ADB2-F4376C0095C9}"/>
              </a:ext>
            </a:extLst>
          </p:cNvPr>
          <p:cNvSpPr/>
          <p:nvPr/>
        </p:nvSpPr>
        <p:spPr>
          <a:xfrm>
            <a:off x="34964894" y="18136428"/>
            <a:ext cx="11181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Reason for Store Choice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39278EC5-D9E2-EA4E-A62D-F23AB2838F01}"/>
              </a:ext>
            </a:extLst>
          </p:cNvPr>
          <p:cNvSpPr/>
          <p:nvPr/>
        </p:nvSpPr>
        <p:spPr>
          <a:xfrm>
            <a:off x="35074622" y="19250859"/>
            <a:ext cx="12936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76.39%  | </a:t>
            </a:r>
            <a:r>
              <a:rPr lang="en-US" sz="6000" dirty="0"/>
              <a:t>Get in and out Quickly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+4.2</a:t>
            </a:r>
          </a:p>
        </p:txBody>
      </p:sp>
      <p:graphicFrame>
        <p:nvGraphicFramePr>
          <p:cNvPr id="72" name="Chart 71">
            <a:extLst>
              <a:ext uri="{FF2B5EF4-FFF2-40B4-BE49-F238E27FC236}">
                <a16:creationId xmlns="" xmlns:a16="http://schemas.microsoft.com/office/drawing/2014/main" id="{B7F12BC9-DFF0-0148-8103-D29AFED4EA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2493160"/>
              </p:ext>
            </p:extLst>
          </p:nvPr>
        </p:nvGraphicFramePr>
        <p:xfrm>
          <a:off x="32450334" y="20892572"/>
          <a:ext cx="2900018" cy="24105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A1FE49D8-8365-3749-B6D1-80F6E27991E3}"/>
              </a:ext>
            </a:extLst>
          </p:cNvPr>
          <p:cNvSpPr/>
          <p:nvPr/>
        </p:nvSpPr>
        <p:spPr>
          <a:xfrm>
            <a:off x="34964894" y="20929148"/>
            <a:ext cx="111813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Consideration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D81EF228-8A1B-534D-8691-8D774BCF12CD}"/>
              </a:ext>
            </a:extLst>
          </p:cNvPr>
          <p:cNvSpPr/>
          <p:nvPr/>
        </p:nvSpPr>
        <p:spPr>
          <a:xfrm>
            <a:off x="35074622" y="22043579"/>
            <a:ext cx="12936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11.21%  | </a:t>
            </a:r>
            <a:r>
              <a:rPr lang="en-US" sz="6000" dirty="0"/>
              <a:t>Considered other stores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+1.0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9EB8634-3021-954C-A6C3-28FC146DCC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95343" y="15374785"/>
            <a:ext cx="671735" cy="1826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E8D93036-2028-704F-987D-EB385B83A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48791" y="18549317"/>
            <a:ext cx="1564839" cy="1459880"/>
          </a:xfrm>
          <a:prstGeom prst="rect">
            <a:avLst/>
          </a:prstGeom>
        </p:spPr>
      </p:pic>
      <p:sp>
        <p:nvSpPr>
          <p:cNvPr id="48" name="Title 1">
            <a:extLst>
              <a:ext uri="{FF2B5EF4-FFF2-40B4-BE49-F238E27FC236}">
                <a16:creationId xmlns="" xmlns:a16="http://schemas.microsoft.com/office/drawing/2014/main" id="{D54F4206-F29B-6548-B806-F4A5C369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90706" y="10372826"/>
            <a:ext cx="26887912" cy="6167182"/>
          </a:xfrm>
        </p:spPr>
        <p:txBody>
          <a:bodyPr>
            <a:noAutofit/>
          </a:bodyPr>
          <a:lstStyle/>
          <a:p>
            <a:pPr algn="ctr"/>
            <a:r>
              <a:rPr lang="en-US" sz="27000" dirty="0">
                <a:ln w="0"/>
                <a:solidFill>
                  <a:schemeClr val="bg1"/>
                </a:solidFill>
              </a:rPr>
              <a:t>Path to Purchase</a:t>
            </a:r>
            <a:endParaRPr lang="en-US" sz="352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EE199E6A-B0AE-5E40-BE22-755A0FD1AF9C}"/>
              </a:ext>
            </a:extLst>
          </p:cNvPr>
          <p:cNvSpPr/>
          <p:nvPr/>
        </p:nvSpPr>
        <p:spPr>
          <a:xfrm>
            <a:off x="17227491" y="2056122"/>
            <a:ext cx="8372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Time of Day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59D6CDC4-4524-4F49-BFBB-E4615CB1B850}"/>
              </a:ext>
            </a:extLst>
          </p:cNvPr>
          <p:cNvSpPr/>
          <p:nvPr/>
        </p:nvSpPr>
        <p:spPr>
          <a:xfrm>
            <a:off x="17227491" y="3342782"/>
            <a:ext cx="1227513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34.47%  |  </a:t>
            </a:r>
            <a:r>
              <a:rPr lang="en-US" sz="6000" dirty="0"/>
              <a:t>Morning (6am-11am)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-1.0</a:t>
            </a:r>
          </a:p>
          <a:p>
            <a:r>
              <a:rPr lang="en-US" sz="6000" b="1" dirty="0"/>
              <a:t>10.57%  |  </a:t>
            </a:r>
            <a:r>
              <a:rPr lang="en-US" sz="6000" dirty="0"/>
              <a:t>Mid-day (11am-2pm)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-3.6</a:t>
            </a:r>
          </a:p>
          <a:p>
            <a:r>
              <a:rPr lang="en-US" sz="6000" b="1" dirty="0"/>
              <a:t>19.91%  |  </a:t>
            </a:r>
            <a:r>
              <a:rPr lang="en-US" sz="6000" dirty="0"/>
              <a:t>Afternoon (2pm-5pm)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+3.3</a:t>
            </a:r>
          </a:p>
          <a:p>
            <a:r>
              <a:rPr lang="en-US" sz="6000" b="1" dirty="0"/>
              <a:t>28.45%  |  </a:t>
            </a:r>
            <a:r>
              <a:rPr lang="en-US" sz="6000" dirty="0"/>
              <a:t>Evening (5pm-10pm)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+4.6</a:t>
            </a:r>
          </a:p>
          <a:p>
            <a:r>
              <a:rPr lang="en-US" sz="6000" b="1" dirty="0"/>
              <a:t>  6.61%  |  </a:t>
            </a:r>
            <a:r>
              <a:rPr lang="en-US" sz="6000" dirty="0"/>
              <a:t>Night (10pm-6am)  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-3.4</a:t>
            </a:r>
            <a:endParaRPr lang="en-US" sz="6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4436690-B9AD-FA46-8EA0-476B66BA98D9}"/>
              </a:ext>
            </a:extLst>
          </p:cNvPr>
          <p:cNvSpPr/>
          <p:nvPr/>
        </p:nvSpPr>
        <p:spPr>
          <a:xfrm>
            <a:off x="17118473" y="12421820"/>
            <a:ext cx="7393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30.84%  |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-2.6</a:t>
            </a:r>
          </a:p>
          <a:p>
            <a:r>
              <a:rPr lang="en-US" sz="6000" dirty="0"/>
              <a:t>Grab and Go</a:t>
            </a:r>
            <a:endParaRPr lang="en-US" sz="8000" dirty="0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14D5ADDE-FF2E-8445-9989-259CE0F8B16E}"/>
              </a:ext>
            </a:extLst>
          </p:cNvPr>
          <p:cNvSpPr/>
          <p:nvPr/>
        </p:nvSpPr>
        <p:spPr>
          <a:xfrm>
            <a:off x="17074137" y="21379685"/>
            <a:ext cx="58054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30.23%  |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+4.8</a:t>
            </a:r>
          </a:p>
          <a:p>
            <a:r>
              <a:rPr lang="en-US" sz="6000" dirty="0"/>
              <a:t>Fill in Non-Food</a:t>
            </a:r>
            <a:endParaRPr lang="en-US" sz="8000" dirty="0"/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CD83974D-4E85-E744-B84F-3AC6ABCD2D51}"/>
              </a:ext>
            </a:extLst>
          </p:cNvPr>
          <p:cNvSpPr/>
          <p:nvPr/>
        </p:nvSpPr>
        <p:spPr>
          <a:xfrm>
            <a:off x="17074136" y="15489947"/>
            <a:ext cx="73930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18.21%  |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-5.8</a:t>
            </a:r>
          </a:p>
          <a:p>
            <a:r>
              <a:rPr lang="en-US" sz="6000" dirty="0"/>
              <a:t>Grab and Go Home</a:t>
            </a:r>
            <a:endParaRPr lang="en-US" sz="8000" dirty="0"/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C18D26F8-3A37-F04F-8164-9554521386BE}"/>
              </a:ext>
            </a:extLst>
          </p:cNvPr>
          <p:cNvSpPr/>
          <p:nvPr/>
        </p:nvSpPr>
        <p:spPr>
          <a:xfrm>
            <a:off x="17035651" y="18529759"/>
            <a:ext cx="66011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/>
              <a:t>18.12%  |  </a:t>
            </a:r>
            <a:r>
              <a:rPr lang="en-US" sz="5400" dirty="0">
                <a:solidFill>
                  <a:schemeClr val="bg1">
                    <a:lumMod val="75000"/>
                  </a:schemeClr>
                </a:solidFill>
              </a:rPr>
              <a:t>+5.7</a:t>
            </a:r>
          </a:p>
          <a:p>
            <a:r>
              <a:rPr lang="en-US" sz="6000" dirty="0"/>
              <a:t>Need It Now</a:t>
            </a:r>
            <a:endParaRPr lang="en-US" sz="8000" dirty="0"/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9AE24E0A-2D96-A34F-99FC-BAD287738328}"/>
              </a:ext>
            </a:extLst>
          </p:cNvPr>
          <p:cNvSpPr/>
          <p:nvPr/>
        </p:nvSpPr>
        <p:spPr>
          <a:xfrm>
            <a:off x="17245744" y="10735494"/>
            <a:ext cx="8372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Trip Mission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AB2746B3-5BA1-E342-897A-0E475D3612A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8005" y="21536647"/>
            <a:ext cx="1752912" cy="1503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F8CAEF-11B3-A64F-8C61-C1304F38C8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90867" y="12584461"/>
            <a:ext cx="1539504" cy="17763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6294F11-4DB6-4848-8667-FCC850EC693A}"/>
              </a:ext>
            </a:extLst>
          </p:cNvPr>
          <p:cNvGrpSpPr/>
          <p:nvPr/>
        </p:nvGrpSpPr>
        <p:grpSpPr>
          <a:xfrm>
            <a:off x="32800476" y="4089444"/>
            <a:ext cx="11151873" cy="2261670"/>
            <a:chOff x="32800476" y="1869552"/>
            <a:chExt cx="11151873" cy="2261670"/>
          </a:xfrm>
        </p:grpSpPr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40DC091-D385-4444-BD6C-D69CE8191313}"/>
                </a:ext>
              </a:extLst>
            </p:cNvPr>
            <p:cNvSpPr/>
            <p:nvPr/>
          </p:nvSpPr>
          <p:spPr>
            <a:xfrm>
              <a:off x="34994477" y="1869552"/>
              <a:ext cx="895787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Location Prior to Trip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F88DA0A5-AD99-AC4B-9E70-7CC8656EA7FE}"/>
                </a:ext>
              </a:extLst>
            </p:cNvPr>
            <p:cNvSpPr/>
            <p:nvPr/>
          </p:nvSpPr>
          <p:spPr>
            <a:xfrm>
              <a:off x="34994477" y="3115559"/>
              <a:ext cx="834308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/>
                <a:t>54.71%  |  </a:t>
              </a:r>
              <a:r>
                <a:rPr lang="en-US" sz="6000" dirty="0"/>
                <a:t>Home    </a:t>
              </a:r>
              <a:endParaRPr lang="en-US" sz="54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EAC29D1C-7DCD-1445-ABB6-F60D6A966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800476" y="2216868"/>
              <a:ext cx="1558543" cy="1669868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CAB02EE-798A-D64F-B103-0ABFE59EB8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2134" y="8325787"/>
            <a:ext cx="1795226" cy="1773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DDFAB13-AB4D-3C49-89D8-FD5141E5BE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48186" y="12438881"/>
            <a:ext cx="1510833" cy="1852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0B1217-8D22-EB49-BB5B-9547968DC1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665400" y="15695384"/>
            <a:ext cx="1982542" cy="16635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8BF12047-8981-9D4F-81F1-64BA73E17B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21769" y="18616117"/>
            <a:ext cx="1552473" cy="155247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="" xmlns:a16="http://schemas.microsoft.com/office/drawing/2014/main" id="{8555893D-74A0-0541-B9AC-E4C67233A8AC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61" name="Rectangle 60">
              <a:hlinkClick r:id="rId14" action="ppaction://hlinksldjump"/>
              <a:extLst>
                <a:ext uri="{FF2B5EF4-FFF2-40B4-BE49-F238E27FC236}">
                  <a16:creationId xmlns="" xmlns:a16="http://schemas.microsoft.com/office/drawing/2014/main" id="{A7143182-E6F4-5A48-968A-F63D9BE5CF93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7B637C18-5B8E-B54A-AAC9-F0566821ED12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948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ACE13C6C-CD9B-294A-9129-CBC9B22AF0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1"/>
          <a:stretch/>
        </p:blipFill>
        <p:spPr>
          <a:xfrm>
            <a:off x="29746" y="13721"/>
            <a:ext cx="12276940" cy="26886652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="" xmlns:a16="http://schemas.microsoft.com/office/drawing/2014/main" id="{74CA73B4-E972-8347-8108-5684952567CB}"/>
              </a:ext>
            </a:extLst>
          </p:cNvPr>
          <p:cNvSpPr/>
          <p:nvPr/>
        </p:nvSpPr>
        <p:spPr>
          <a:xfrm>
            <a:off x="6893935" y="0"/>
            <a:ext cx="5410300" cy="26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1011724B-064B-D044-9E4A-C82B10A99706}"/>
              </a:ext>
            </a:extLst>
          </p:cNvPr>
          <p:cNvSpPr/>
          <p:nvPr/>
        </p:nvSpPr>
        <p:spPr>
          <a:xfrm>
            <a:off x="14613537" y="8694947"/>
            <a:ext cx="22580907" cy="80820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7D46E404-1BD7-474A-B3E9-6CF719981647}"/>
              </a:ext>
            </a:extLst>
          </p:cNvPr>
          <p:cNvSpPr/>
          <p:nvPr/>
        </p:nvSpPr>
        <p:spPr>
          <a:xfrm>
            <a:off x="15774862" y="9240714"/>
            <a:ext cx="6927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Basket Summary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38A64B1-AAB2-6141-9024-19D78BAB8AEF}"/>
              </a:ext>
            </a:extLst>
          </p:cNvPr>
          <p:cNvSpPr/>
          <p:nvPr/>
        </p:nvSpPr>
        <p:spPr>
          <a:xfrm>
            <a:off x="15774862" y="10814703"/>
            <a:ext cx="5498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27.05%  |  </a:t>
            </a:r>
            <a:r>
              <a:rPr lang="en-US" sz="5400" dirty="0">
                <a:solidFill>
                  <a:schemeClr val="bg1"/>
                </a:solidFill>
              </a:rPr>
              <a:t>-5.3</a:t>
            </a:r>
          </a:p>
          <a:p>
            <a:r>
              <a:rPr lang="en-US" sz="6000" dirty="0">
                <a:solidFill>
                  <a:schemeClr val="bg1"/>
                </a:solidFill>
              </a:rPr>
              <a:t>Food Items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B150ABBC-7697-F54E-81E3-8F99378392B4}"/>
              </a:ext>
            </a:extLst>
          </p:cNvPr>
          <p:cNvSpPr/>
          <p:nvPr/>
        </p:nvSpPr>
        <p:spPr>
          <a:xfrm>
            <a:off x="15774862" y="14008595"/>
            <a:ext cx="5498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3.89%  |  </a:t>
            </a:r>
            <a:r>
              <a:rPr lang="en-US" sz="5400" dirty="0">
                <a:solidFill>
                  <a:schemeClr val="bg1"/>
                </a:solidFill>
              </a:rPr>
              <a:t>-6.2</a:t>
            </a:r>
          </a:p>
          <a:p>
            <a:r>
              <a:rPr lang="en-US" sz="6000" dirty="0">
                <a:solidFill>
                  <a:schemeClr val="bg1"/>
                </a:solidFill>
              </a:rPr>
              <a:t>Lottery Tickets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="" xmlns:a16="http://schemas.microsoft.com/office/drawing/2014/main" id="{0F4A6B96-F70F-9943-8581-3124FF2DB913}"/>
              </a:ext>
            </a:extLst>
          </p:cNvPr>
          <p:cNvSpPr/>
          <p:nvPr/>
        </p:nvSpPr>
        <p:spPr>
          <a:xfrm>
            <a:off x="22941626" y="10763988"/>
            <a:ext cx="54982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63.51%  |  </a:t>
            </a:r>
            <a:r>
              <a:rPr lang="en-US" sz="5400" dirty="0">
                <a:solidFill>
                  <a:schemeClr val="bg1"/>
                </a:solidFill>
              </a:rPr>
              <a:t>+1.9</a:t>
            </a:r>
          </a:p>
          <a:p>
            <a:r>
              <a:rPr lang="en-US" sz="6000" dirty="0">
                <a:solidFill>
                  <a:schemeClr val="bg1"/>
                </a:solidFill>
              </a:rPr>
              <a:t>Beverages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167CBCE-A643-4547-B0F1-A2DE1F634ACC}"/>
              </a:ext>
            </a:extLst>
          </p:cNvPr>
          <p:cNvSpPr/>
          <p:nvPr/>
        </p:nvSpPr>
        <p:spPr>
          <a:xfrm rot="5400000">
            <a:off x="19191243" y="13389035"/>
            <a:ext cx="5017242" cy="94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dirty="0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0DFF88E8-6298-164E-92FD-AF3B79B3A9B2}"/>
              </a:ext>
            </a:extLst>
          </p:cNvPr>
          <p:cNvSpPr/>
          <p:nvPr/>
        </p:nvSpPr>
        <p:spPr>
          <a:xfrm>
            <a:off x="22916043" y="13110551"/>
            <a:ext cx="6310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1.93  </a:t>
            </a:r>
            <a:r>
              <a:rPr lang="en-US" sz="6000" b="1" dirty="0">
                <a:solidFill>
                  <a:schemeClr val="bg1"/>
                </a:solidFill>
              </a:rPr>
              <a:t>|  </a:t>
            </a:r>
            <a:r>
              <a:rPr lang="en-US" sz="5400" dirty="0" smtClean="0">
                <a:solidFill>
                  <a:schemeClr val="bg1"/>
                </a:solidFill>
              </a:rPr>
              <a:t>-9</a:t>
            </a:r>
            <a:endParaRPr lang="en-US" sz="5400" dirty="0">
              <a:solidFill>
                <a:schemeClr val="bg1"/>
              </a:solidFill>
            </a:endParaRPr>
          </a:p>
          <a:p>
            <a:r>
              <a:rPr lang="en-US" sz="6000" dirty="0">
                <a:solidFill>
                  <a:schemeClr val="bg1"/>
                </a:solidFill>
              </a:rPr>
              <a:t>Average Number of Items per Basket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16C85AEB-ED3B-2945-90F8-CBF0B3ADAF82}"/>
              </a:ext>
            </a:extLst>
          </p:cNvPr>
          <p:cNvSpPr/>
          <p:nvPr/>
        </p:nvSpPr>
        <p:spPr>
          <a:xfrm>
            <a:off x="31225112" y="10723986"/>
            <a:ext cx="63107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$9.7 9  </a:t>
            </a:r>
            <a:r>
              <a:rPr lang="en-US" sz="6000" b="1" dirty="0">
                <a:solidFill>
                  <a:schemeClr val="bg1"/>
                </a:solidFill>
              </a:rPr>
              <a:t>|  </a:t>
            </a:r>
            <a:r>
              <a:rPr lang="en-US" sz="5400" dirty="0" smtClean="0">
                <a:solidFill>
                  <a:schemeClr val="bg1"/>
                </a:solidFill>
              </a:rPr>
              <a:t>-</a:t>
            </a:r>
            <a:r>
              <a:rPr lang="en-US" sz="5400" dirty="0">
                <a:solidFill>
                  <a:schemeClr val="bg1"/>
                </a:solidFill>
              </a:rPr>
              <a:t>8</a:t>
            </a:r>
            <a:r>
              <a:rPr lang="en-US" sz="5400" dirty="0" smtClean="0">
                <a:solidFill>
                  <a:schemeClr val="bg1"/>
                </a:solidFill>
              </a:rPr>
              <a:t>9.0</a:t>
            </a:r>
            <a:endParaRPr lang="en-US" sz="5400" dirty="0">
              <a:solidFill>
                <a:schemeClr val="bg1"/>
              </a:solidFill>
            </a:endParaRPr>
          </a:p>
          <a:p>
            <a:r>
              <a:rPr lang="en-US" sz="6000" dirty="0">
                <a:solidFill>
                  <a:schemeClr val="bg1"/>
                </a:solidFill>
              </a:rPr>
              <a:t>Average </a:t>
            </a:r>
          </a:p>
          <a:p>
            <a:r>
              <a:rPr lang="en-US" sz="6000" dirty="0">
                <a:solidFill>
                  <a:schemeClr val="bg1"/>
                </a:solidFill>
              </a:rPr>
              <a:t>Dollars Spent </a:t>
            </a:r>
          </a:p>
          <a:p>
            <a:r>
              <a:rPr lang="en-US" sz="6000" dirty="0">
                <a:solidFill>
                  <a:schemeClr val="bg1"/>
                </a:solidFill>
              </a:rPr>
              <a:t>per Basket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A6A9C5A1-F67F-5141-BA0D-5820579AE9C8}"/>
              </a:ext>
            </a:extLst>
          </p:cNvPr>
          <p:cNvSpPr/>
          <p:nvPr/>
        </p:nvSpPr>
        <p:spPr>
          <a:xfrm>
            <a:off x="38908370" y="14410044"/>
            <a:ext cx="756203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92.52%   |    </a:t>
            </a:r>
            <a:r>
              <a:rPr lang="en-US" sz="5400" b="1" dirty="0">
                <a:solidFill>
                  <a:srgbClr val="FFFFFF">
                    <a:lumMod val="75000"/>
                  </a:srgbClr>
                </a:solidFill>
              </a:rPr>
              <a:t>+</a:t>
            </a:r>
            <a:r>
              <a:rPr lang="en-US" sz="5400" dirty="0">
                <a:solidFill>
                  <a:srgbClr val="FFFFFF">
                    <a:lumMod val="75000"/>
                  </a:srgbClr>
                </a:solidFill>
              </a:rPr>
              <a:t>0.5</a:t>
            </a:r>
            <a:endParaRPr lang="en-US" sz="6000" b="1" dirty="0"/>
          </a:p>
          <a:p>
            <a:pPr algn="ctr"/>
            <a:r>
              <a:rPr lang="en-US" sz="6000" dirty="0"/>
              <a:t>Satisfied (Top 2 Box)</a:t>
            </a:r>
            <a:endParaRPr lang="en-US" sz="5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CB87F221-5515-2A4C-835A-7949CF890311}"/>
              </a:ext>
            </a:extLst>
          </p:cNvPr>
          <p:cNvSpPr/>
          <p:nvPr/>
        </p:nvSpPr>
        <p:spPr>
          <a:xfrm>
            <a:off x="38489049" y="8842487"/>
            <a:ext cx="8400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Overall Satisfaction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3716B1F5-26EF-A347-AAD7-FFF2A877C314}"/>
              </a:ext>
            </a:extLst>
          </p:cNvPr>
          <p:cNvSpPr/>
          <p:nvPr/>
        </p:nvSpPr>
        <p:spPr>
          <a:xfrm>
            <a:off x="14613537" y="21856783"/>
            <a:ext cx="4311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Product </a:t>
            </a:r>
          </a:p>
          <a:p>
            <a:r>
              <a:rPr lang="en-US" sz="5400" dirty="0"/>
              <a:t>Selection</a:t>
            </a:r>
          </a:p>
          <a:p>
            <a:r>
              <a:rPr lang="en-US" sz="5400" b="1" dirty="0"/>
              <a:t>92.7%  | 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+6.5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A8FD9469-3A85-FB4D-A022-F197D3E2DE20}"/>
              </a:ext>
            </a:extLst>
          </p:cNvPr>
          <p:cNvSpPr/>
          <p:nvPr/>
        </p:nvSpPr>
        <p:spPr>
          <a:xfrm>
            <a:off x="14613537" y="18061956"/>
            <a:ext cx="79260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Satisfaction Drivers</a:t>
            </a:r>
          </a:p>
        </p:txBody>
      </p:sp>
      <p:graphicFrame>
        <p:nvGraphicFramePr>
          <p:cNvPr id="60" name="Chart 59">
            <a:extLst>
              <a:ext uri="{FF2B5EF4-FFF2-40B4-BE49-F238E27FC236}">
                <a16:creationId xmlns="" xmlns:a16="http://schemas.microsoft.com/office/drawing/2014/main" id="{5307C078-0410-C542-905A-F6F272AECB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9269068"/>
              </p:ext>
            </p:extLst>
          </p:nvPr>
        </p:nvGraphicFramePr>
        <p:xfrm>
          <a:off x="40093698" y="10079366"/>
          <a:ext cx="5191378" cy="3922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907DC5E3-A39B-0A48-B354-0B14F5DF9744}"/>
              </a:ext>
            </a:extLst>
          </p:cNvPr>
          <p:cNvSpPr/>
          <p:nvPr/>
        </p:nvSpPr>
        <p:spPr>
          <a:xfrm>
            <a:off x="18745228" y="21856783"/>
            <a:ext cx="4311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Product </a:t>
            </a:r>
          </a:p>
          <a:p>
            <a:r>
              <a:rPr lang="en-US" sz="5400" dirty="0"/>
              <a:t>Pricing</a:t>
            </a:r>
          </a:p>
          <a:p>
            <a:r>
              <a:rPr lang="en-US" sz="5400" b="1" dirty="0" smtClean="0"/>
              <a:t>87.2%  </a:t>
            </a:r>
            <a:r>
              <a:rPr lang="en-US" sz="5400" b="1" dirty="0"/>
              <a:t>| 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+4.9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EA1D8048-E0D2-C24F-9879-221F1CFAD42C}"/>
              </a:ext>
            </a:extLst>
          </p:cNvPr>
          <p:cNvSpPr/>
          <p:nvPr/>
        </p:nvSpPr>
        <p:spPr>
          <a:xfrm>
            <a:off x="23129980" y="21856783"/>
            <a:ext cx="4311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Service by </a:t>
            </a:r>
          </a:p>
          <a:p>
            <a:r>
              <a:rPr lang="en-US" sz="5400" dirty="0"/>
              <a:t>Employees</a:t>
            </a:r>
          </a:p>
          <a:p>
            <a:r>
              <a:rPr lang="en-US" sz="5400" b="1" dirty="0" smtClean="0"/>
              <a:t>94.8%  </a:t>
            </a:r>
            <a:r>
              <a:rPr lang="en-US" sz="5400" b="1" dirty="0"/>
              <a:t>| 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+5.7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="" xmlns:a16="http://schemas.microsoft.com/office/drawing/2014/main" id="{168C8736-AEBB-B047-9EB3-1D6CC41206E9}"/>
              </a:ext>
            </a:extLst>
          </p:cNvPr>
          <p:cNvSpPr/>
          <p:nvPr/>
        </p:nvSpPr>
        <p:spPr>
          <a:xfrm>
            <a:off x="27283083" y="21856783"/>
            <a:ext cx="4311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Check-out</a:t>
            </a:r>
          </a:p>
          <a:p>
            <a:r>
              <a:rPr lang="en-US" sz="5400" dirty="0"/>
              <a:t>Experience</a:t>
            </a:r>
          </a:p>
          <a:p>
            <a:r>
              <a:rPr lang="en-US" sz="5400" b="1" dirty="0" smtClean="0"/>
              <a:t>91%  </a:t>
            </a:r>
            <a:r>
              <a:rPr lang="en-US" sz="5400" b="1" dirty="0"/>
              <a:t>| 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+1.4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="" xmlns:a16="http://schemas.microsoft.com/office/drawing/2014/main" id="{2FB1D75E-F947-4442-A177-1F281901B8BB}"/>
              </a:ext>
            </a:extLst>
          </p:cNvPr>
          <p:cNvSpPr/>
          <p:nvPr/>
        </p:nvSpPr>
        <p:spPr>
          <a:xfrm>
            <a:off x="31388452" y="21856783"/>
            <a:ext cx="4311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Overall Store</a:t>
            </a:r>
          </a:p>
          <a:p>
            <a:r>
              <a:rPr lang="en-US" sz="5400" dirty="0"/>
              <a:t>Atmosphere</a:t>
            </a:r>
          </a:p>
          <a:p>
            <a:r>
              <a:rPr lang="en-US" sz="5400" b="1" dirty="0"/>
              <a:t>88.5%  | 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+2.9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7D4D42AD-55E3-AB44-86C9-98E80C031534}"/>
              </a:ext>
            </a:extLst>
          </p:cNvPr>
          <p:cNvSpPr/>
          <p:nvPr/>
        </p:nvSpPr>
        <p:spPr>
          <a:xfrm>
            <a:off x="35737180" y="21856783"/>
            <a:ext cx="43118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/>
              <a:t>Ease of </a:t>
            </a:r>
          </a:p>
          <a:p>
            <a:r>
              <a:rPr lang="en-US" sz="5400" dirty="0"/>
              <a:t>Shopping</a:t>
            </a:r>
          </a:p>
          <a:p>
            <a:r>
              <a:rPr lang="en-US" sz="5400" b="1" dirty="0"/>
              <a:t>91.5%  |  </a:t>
            </a:r>
            <a:r>
              <a:rPr lang="en-US" sz="4800" dirty="0">
                <a:solidFill>
                  <a:schemeClr val="bg1">
                    <a:lumMod val="75000"/>
                  </a:schemeClr>
                </a:solidFill>
              </a:rPr>
              <a:t>-0.4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="" xmlns:a16="http://schemas.microsoft.com/office/drawing/2014/main" id="{AF4BBE36-E984-B74F-9D08-77A65E73AC60}"/>
              </a:ext>
            </a:extLst>
          </p:cNvPr>
          <p:cNvSpPr/>
          <p:nvPr/>
        </p:nvSpPr>
        <p:spPr>
          <a:xfrm>
            <a:off x="40311915" y="17855635"/>
            <a:ext cx="7756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Post-Shop Location After Trip</a:t>
            </a:r>
          </a:p>
        </p:txBody>
      </p:sp>
      <p:sp>
        <p:nvSpPr>
          <p:cNvPr id="67" name="Chevron 66">
            <a:extLst>
              <a:ext uri="{FF2B5EF4-FFF2-40B4-BE49-F238E27FC236}">
                <a16:creationId xmlns="" xmlns:a16="http://schemas.microsoft.com/office/drawing/2014/main" id="{CA6633B7-78AF-6840-A13C-46BF71C27774}"/>
              </a:ext>
            </a:extLst>
          </p:cNvPr>
          <p:cNvSpPr/>
          <p:nvPr/>
        </p:nvSpPr>
        <p:spPr>
          <a:xfrm>
            <a:off x="38920827" y="20564314"/>
            <a:ext cx="860605" cy="1813605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7FD18A0B-64D2-7543-9DDA-B515E4846B12}"/>
              </a:ext>
            </a:extLst>
          </p:cNvPr>
          <p:cNvSpPr/>
          <p:nvPr/>
        </p:nvSpPr>
        <p:spPr>
          <a:xfrm>
            <a:off x="40311915" y="22751971"/>
            <a:ext cx="54080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/>
              <a:t>52.41%  |  </a:t>
            </a:r>
            <a:endParaRPr lang="en-US" sz="4800" dirty="0">
              <a:solidFill>
                <a:schemeClr val="bg1">
                  <a:lumMod val="75000"/>
                </a:schemeClr>
              </a:solidFill>
            </a:endParaRPr>
          </a:p>
          <a:p>
            <a:pPr lvl="0"/>
            <a:r>
              <a:rPr lang="en-US" sz="5400" dirty="0">
                <a:solidFill>
                  <a:srgbClr val="000000"/>
                </a:solidFill>
              </a:rPr>
              <a:t>Home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="" xmlns:a16="http://schemas.microsoft.com/office/drawing/2014/main" id="{A476F65E-1A77-964C-A654-CB8865DA53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07868" y="19652250"/>
            <a:ext cx="2121023" cy="181886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48F3C18A-F5D3-A740-B31C-0CD62DDEE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6433" y="20617045"/>
            <a:ext cx="1428183" cy="1555699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="" xmlns:a16="http://schemas.microsoft.com/office/drawing/2014/main" id="{98F971C0-6E96-EE43-B100-5528E8A2D5B4}"/>
              </a:ext>
            </a:extLst>
          </p:cNvPr>
          <p:cNvSpPr/>
          <p:nvPr/>
        </p:nvSpPr>
        <p:spPr>
          <a:xfrm>
            <a:off x="19495580" y="19405581"/>
            <a:ext cx="13689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800" b="1" dirty="0">
                <a:solidFill>
                  <a:schemeClr val="accent5"/>
                </a:solidFill>
              </a:rPr>
              <a:t>$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="" xmlns:a16="http://schemas.microsoft.com/office/drawing/2014/main" id="{418023B7-0390-B34B-A892-B240357D4D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-1" b="56938"/>
          <a:stretch/>
        </p:blipFill>
        <p:spPr>
          <a:xfrm>
            <a:off x="23658327" y="19642664"/>
            <a:ext cx="1742232" cy="182275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01C3A211-AA83-154E-9D32-8289AD42E5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6453" y="19831875"/>
            <a:ext cx="1721323" cy="16058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9615829-62BE-994E-A938-D1AFA23E3DF9}"/>
              </a:ext>
            </a:extLst>
          </p:cNvPr>
          <p:cNvGrpSpPr/>
          <p:nvPr/>
        </p:nvGrpSpPr>
        <p:grpSpPr>
          <a:xfrm>
            <a:off x="42161727" y="4083128"/>
            <a:ext cx="5777181" cy="3232022"/>
            <a:chOff x="20479162" y="4098766"/>
            <a:chExt cx="5777181" cy="3232022"/>
          </a:xfrm>
        </p:grpSpPr>
        <p:sp>
          <p:nvSpPr>
            <p:cNvPr id="70" name="Rectangle 69">
              <a:extLst>
                <a:ext uri="{FF2B5EF4-FFF2-40B4-BE49-F238E27FC236}">
                  <a16:creationId xmlns="" xmlns:a16="http://schemas.microsoft.com/office/drawing/2014/main" id="{CB4AFC43-493A-2046-ADB2-F4376C0095C9}"/>
                </a:ext>
              </a:extLst>
            </p:cNvPr>
            <p:cNvSpPr/>
            <p:nvPr/>
          </p:nvSpPr>
          <p:spPr>
            <a:xfrm>
              <a:off x="20479162" y="4098766"/>
              <a:ext cx="529820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Time Spent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="" xmlns:a16="http://schemas.microsoft.com/office/drawing/2014/main" id="{39278EC5-D9E2-EA4E-A62D-F23AB2838F01}"/>
                </a:ext>
              </a:extLst>
            </p:cNvPr>
            <p:cNvSpPr/>
            <p:nvPr/>
          </p:nvSpPr>
          <p:spPr>
            <a:xfrm>
              <a:off x="20588890" y="5484129"/>
              <a:ext cx="5667453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 smtClean="0"/>
                <a:t>35.2%  </a:t>
              </a:r>
              <a:r>
                <a:rPr lang="en-US" sz="6000" b="1" dirty="0"/>
                <a:t>|   </a:t>
              </a:r>
              <a:r>
                <a:rPr lang="en-US" sz="5400" dirty="0" smtClean="0">
                  <a:solidFill>
                    <a:schemeClr val="bg1">
                      <a:lumMod val="75000"/>
                    </a:schemeClr>
                  </a:solidFill>
                </a:rPr>
                <a:t>+3.5</a:t>
              </a:r>
              <a:endParaRPr lang="en-US" sz="5400" dirty="0">
                <a:solidFill>
                  <a:schemeClr val="bg1">
                    <a:lumMod val="75000"/>
                  </a:schemeClr>
                </a:solidFill>
              </a:endParaRPr>
            </a:p>
            <a:p>
              <a:r>
                <a:rPr lang="en-US" sz="5400" dirty="0"/>
                <a:t>4-5 minutes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AC10239-6BA6-DE48-BACA-E99A86E9F0E8}"/>
              </a:ext>
            </a:extLst>
          </p:cNvPr>
          <p:cNvGrpSpPr/>
          <p:nvPr/>
        </p:nvGrpSpPr>
        <p:grpSpPr>
          <a:xfrm>
            <a:off x="25935304" y="3404556"/>
            <a:ext cx="13457047" cy="3568818"/>
            <a:chOff x="20479162" y="159663"/>
            <a:chExt cx="12411936" cy="3568818"/>
          </a:xfrm>
        </p:grpSpPr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410BB1EE-E47D-0840-BFDC-497F2176AC64}"/>
                </a:ext>
              </a:extLst>
            </p:cNvPr>
            <p:cNvSpPr/>
            <p:nvPr/>
          </p:nvSpPr>
          <p:spPr>
            <a:xfrm>
              <a:off x="20479162" y="159663"/>
              <a:ext cx="10481536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Immediate </a:t>
              </a:r>
            </a:p>
            <a:p>
              <a:r>
                <a:rPr lang="en-US" b="1" dirty="0"/>
                <a:t>Consumption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="" xmlns:a16="http://schemas.microsoft.com/office/drawing/2014/main" id="{B7A13A96-8295-0046-9CA0-2312F61E7A2A}"/>
                </a:ext>
              </a:extLst>
            </p:cNvPr>
            <p:cNvSpPr/>
            <p:nvPr/>
          </p:nvSpPr>
          <p:spPr>
            <a:xfrm>
              <a:off x="20588890" y="2712818"/>
              <a:ext cx="1230220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/>
                <a:t>65.22%  |  </a:t>
              </a:r>
              <a:r>
                <a:rPr lang="en-US" sz="6000" dirty="0"/>
                <a:t>IC Food/Bev in Basket    </a:t>
              </a:r>
              <a:r>
                <a:rPr lang="en-US" sz="5400" dirty="0">
                  <a:solidFill>
                    <a:schemeClr val="bg1">
                      <a:lumMod val="75000"/>
                    </a:schemeClr>
                  </a:solidFill>
                </a:rPr>
                <a:t>-6.0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1423344-0413-6143-B5A8-5B6978134F02}"/>
              </a:ext>
            </a:extLst>
          </p:cNvPr>
          <p:cNvGrpSpPr/>
          <p:nvPr/>
        </p:nvGrpSpPr>
        <p:grpSpPr>
          <a:xfrm>
            <a:off x="16924878" y="3435869"/>
            <a:ext cx="8372663" cy="3520415"/>
            <a:chOff x="20479162" y="-2696860"/>
            <a:chExt cx="8372663" cy="3520415"/>
          </a:xfrm>
        </p:grpSpPr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BD49CAE5-B2F6-9A44-A926-FDBF988F14A9}"/>
                </a:ext>
              </a:extLst>
            </p:cNvPr>
            <p:cNvSpPr/>
            <p:nvPr/>
          </p:nvSpPr>
          <p:spPr>
            <a:xfrm>
              <a:off x="20479162" y="-2696860"/>
              <a:ext cx="8372663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Purchased </a:t>
              </a:r>
            </a:p>
            <a:p>
              <a:r>
                <a:rPr lang="en-US" b="1" dirty="0"/>
                <a:t>NARTD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="" xmlns:a16="http://schemas.microsoft.com/office/drawing/2014/main" id="{8E0E069B-997D-264A-A701-2191E2FB9EB0}"/>
                </a:ext>
              </a:extLst>
            </p:cNvPr>
            <p:cNvSpPr/>
            <p:nvPr/>
          </p:nvSpPr>
          <p:spPr>
            <a:xfrm>
              <a:off x="20479429" y="-198603"/>
              <a:ext cx="6673246" cy="1022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0" b="1" dirty="0"/>
                <a:t>60.78%  |   </a:t>
              </a:r>
              <a:r>
                <a:rPr lang="en-US" sz="5400" dirty="0">
                  <a:solidFill>
                    <a:schemeClr val="bg1">
                      <a:lumMod val="75000"/>
                    </a:schemeClr>
                  </a:solidFill>
                </a:rPr>
                <a:t>+2.3</a:t>
              </a:r>
            </a:p>
          </p:txBody>
        </p:sp>
      </p:grpSp>
      <p:sp>
        <p:nvSpPr>
          <p:cNvPr id="76" name="Title 1">
            <a:extLst>
              <a:ext uri="{FF2B5EF4-FFF2-40B4-BE49-F238E27FC236}">
                <a16:creationId xmlns="" xmlns:a16="http://schemas.microsoft.com/office/drawing/2014/main" id="{87163A9A-BA8E-3144-8484-34B0AD70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90706" y="10372826"/>
            <a:ext cx="26887912" cy="6167182"/>
          </a:xfrm>
        </p:spPr>
        <p:txBody>
          <a:bodyPr>
            <a:noAutofit/>
          </a:bodyPr>
          <a:lstStyle/>
          <a:p>
            <a:pPr algn="ctr"/>
            <a:r>
              <a:rPr lang="en-US" sz="27000" dirty="0">
                <a:ln w="0"/>
                <a:solidFill>
                  <a:schemeClr val="bg1"/>
                </a:solidFill>
              </a:rPr>
              <a:t>In-Store Behavior</a:t>
            </a:r>
            <a:endParaRPr lang="en-US" sz="35200" dirty="0">
              <a:solidFill>
                <a:schemeClr val="bg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="" xmlns:a16="http://schemas.microsoft.com/office/drawing/2014/main" id="{571A76F5-812B-FF40-BB3D-18E353121FD8}"/>
              </a:ext>
            </a:extLst>
          </p:cNvPr>
          <p:cNvSpPr/>
          <p:nvPr/>
        </p:nvSpPr>
        <p:spPr>
          <a:xfrm rot="5400000">
            <a:off x="27595016" y="13389036"/>
            <a:ext cx="5017242" cy="94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6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8DC2600-7B53-014A-BCBE-36F12AE3DDC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0659" y="19339409"/>
            <a:ext cx="19304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176E3A2-AAB1-174E-BD3C-333686623A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7407" y="19405971"/>
            <a:ext cx="2768600" cy="279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462F68B-0C72-D040-9BDA-301455E06E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24583" y="3927333"/>
            <a:ext cx="1161789" cy="2415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64AD43-CC66-8046-9DE1-6BBF1B6D55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65307" y="3844734"/>
            <a:ext cx="3943713" cy="2415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5FA7CDD-DAA4-8C4F-A8AF-2B1B464F18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50038" y="3750490"/>
            <a:ext cx="3532789" cy="3436001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558D7079-8CDC-3446-97EB-F78C5E8136D0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80" name="Rectangle 79">
              <a:hlinkClick r:id="rId14" action="ppaction://hlinksldjump"/>
              <a:extLst>
                <a:ext uri="{FF2B5EF4-FFF2-40B4-BE49-F238E27FC236}">
                  <a16:creationId xmlns="" xmlns:a16="http://schemas.microsoft.com/office/drawing/2014/main" id="{95F8AFD0-0DBD-2248-AB8A-AF00772A3804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D523F8AB-C9AA-9145-BE5A-05BCEA931380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809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F7718C-C232-7941-B6E3-E741E915D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1"/>
          <a:stretch/>
        </p:blipFill>
        <p:spPr>
          <a:xfrm>
            <a:off x="0" y="-1"/>
            <a:ext cx="12304235" cy="26915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E4E49F-1E04-6E46-982B-F04865CF9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5334" y="2076989"/>
            <a:ext cx="9512204" cy="2181814"/>
          </a:xfrm>
        </p:spPr>
        <p:txBody>
          <a:bodyPr/>
          <a:lstStyle/>
          <a:p>
            <a:pPr algn="ctr"/>
            <a:r>
              <a:rPr lang="en-US" sz="9600" dirty="0">
                <a:ln w="0"/>
                <a:solidFill>
                  <a:srgbClr val="FF0000"/>
                </a:solidFill>
              </a:rPr>
              <a:t>Top 2 Box</a:t>
            </a:r>
            <a:endParaRPr lang="en-US" dirty="0"/>
          </a:p>
        </p:txBody>
      </p:sp>
      <p:graphicFrame>
        <p:nvGraphicFramePr>
          <p:cNvPr id="7" name="daChart">
            <a:extLst>
              <a:ext uri="{FF2B5EF4-FFF2-40B4-BE49-F238E27FC236}">
                <a16:creationId xmlns="" xmlns:a16="http://schemas.microsoft.com/office/drawing/2014/main" id="{E812537B-3FB6-EE47-871A-756CA0213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162072"/>
              </p:ext>
            </p:extLst>
          </p:nvPr>
        </p:nvGraphicFramePr>
        <p:xfrm>
          <a:off x="17667986" y="4258803"/>
          <a:ext cx="28796116" cy="21823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3" name="daGp">
            <a:extLst>
              <a:ext uri="{FF2B5EF4-FFF2-40B4-BE49-F238E27FC236}">
                <a16:creationId xmlns="" xmlns:a16="http://schemas.microsoft.com/office/drawing/2014/main" id="{C6B1B951-C630-9049-B2B3-4B989C5004F6}"/>
              </a:ext>
            </a:extLst>
          </p:cNvPr>
          <p:cNvGrpSpPr/>
          <p:nvPr/>
        </p:nvGrpSpPr>
        <p:grpSpPr>
          <a:xfrm>
            <a:off x="17667986" y="6777649"/>
            <a:ext cx="15542676" cy="16426342"/>
            <a:chOff x="8152821" y="1367788"/>
            <a:chExt cx="2968752" cy="3137538"/>
          </a:xfrm>
        </p:grpSpPr>
        <p:cxnSp>
          <p:nvCxnSpPr>
            <p:cNvPr id="44" name="Straight Connector 43" hidden="1">
              <a:extLst>
                <a:ext uri="{FF2B5EF4-FFF2-40B4-BE49-F238E27FC236}">
                  <a16:creationId xmlns="" xmlns:a16="http://schemas.microsoft.com/office/drawing/2014/main" id="{02FA1850-241A-FB44-96A6-A74015E5CCEE}"/>
                </a:ext>
              </a:extLst>
            </p:cNvPr>
            <p:cNvCxnSpPr/>
            <p:nvPr/>
          </p:nvCxnSpPr>
          <p:spPr>
            <a:xfrm>
              <a:off x="8152821" y="1367788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 hidden="1">
              <a:extLst>
                <a:ext uri="{FF2B5EF4-FFF2-40B4-BE49-F238E27FC236}">
                  <a16:creationId xmlns="" xmlns:a16="http://schemas.microsoft.com/office/drawing/2014/main" id="{F9715426-45C6-E348-8FCD-4EBE39DF9370}"/>
                </a:ext>
              </a:extLst>
            </p:cNvPr>
            <p:cNvCxnSpPr/>
            <p:nvPr/>
          </p:nvCxnSpPr>
          <p:spPr>
            <a:xfrm>
              <a:off x="8152821" y="1714791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 hidden="1">
              <a:extLst>
                <a:ext uri="{FF2B5EF4-FFF2-40B4-BE49-F238E27FC236}">
                  <a16:creationId xmlns="" xmlns:a16="http://schemas.microsoft.com/office/drawing/2014/main" id="{782B44C0-B17B-B545-83D3-9A4DF94FD003}"/>
                </a:ext>
              </a:extLst>
            </p:cNvPr>
            <p:cNvCxnSpPr/>
            <p:nvPr/>
          </p:nvCxnSpPr>
          <p:spPr>
            <a:xfrm>
              <a:off x="8152821" y="2063324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 hidden="1">
              <a:extLst>
                <a:ext uri="{FF2B5EF4-FFF2-40B4-BE49-F238E27FC236}">
                  <a16:creationId xmlns="" xmlns:a16="http://schemas.microsoft.com/office/drawing/2014/main" id="{2AA5B89B-DE72-7C4A-A8BB-7EBB05351970}"/>
                </a:ext>
              </a:extLst>
            </p:cNvPr>
            <p:cNvCxnSpPr/>
            <p:nvPr/>
          </p:nvCxnSpPr>
          <p:spPr>
            <a:xfrm>
              <a:off x="8152821" y="2410153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8" name="Straight Connector 47" hidden="1">
              <a:extLst>
                <a:ext uri="{FF2B5EF4-FFF2-40B4-BE49-F238E27FC236}">
                  <a16:creationId xmlns="" xmlns:a16="http://schemas.microsoft.com/office/drawing/2014/main" id="{6803BED7-C10C-E84B-8038-628D84AFF097}"/>
                </a:ext>
              </a:extLst>
            </p:cNvPr>
            <p:cNvCxnSpPr/>
            <p:nvPr/>
          </p:nvCxnSpPr>
          <p:spPr>
            <a:xfrm>
              <a:off x="8152821" y="2762196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 hidden="1">
              <a:extLst>
                <a:ext uri="{FF2B5EF4-FFF2-40B4-BE49-F238E27FC236}">
                  <a16:creationId xmlns="" xmlns:a16="http://schemas.microsoft.com/office/drawing/2014/main" id="{BE2DB05F-81BA-914F-8671-C36C1C5CD71B}"/>
                </a:ext>
              </a:extLst>
            </p:cNvPr>
            <p:cNvCxnSpPr/>
            <p:nvPr/>
          </p:nvCxnSpPr>
          <p:spPr>
            <a:xfrm>
              <a:off x="8152821" y="3108604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 hidden="1">
              <a:extLst>
                <a:ext uri="{FF2B5EF4-FFF2-40B4-BE49-F238E27FC236}">
                  <a16:creationId xmlns="" xmlns:a16="http://schemas.microsoft.com/office/drawing/2014/main" id="{50C0DC0F-B5C1-094B-874A-AE7AD80AC980}"/>
                </a:ext>
              </a:extLst>
            </p:cNvPr>
            <p:cNvCxnSpPr/>
            <p:nvPr/>
          </p:nvCxnSpPr>
          <p:spPr>
            <a:xfrm>
              <a:off x="8152821" y="3455013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 hidden="1">
              <a:extLst>
                <a:ext uri="{FF2B5EF4-FFF2-40B4-BE49-F238E27FC236}">
                  <a16:creationId xmlns="" xmlns:a16="http://schemas.microsoft.com/office/drawing/2014/main" id="{BA458D82-3215-FE4F-A440-B7925AAF88EE}"/>
                </a:ext>
              </a:extLst>
            </p:cNvPr>
            <p:cNvCxnSpPr/>
            <p:nvPr/>
          </p:nvCxnSpPr>
          <p:spPr>
            <a:xfrm>
              <a:off x="8152821" y="3806183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52" name="Straight Connector 51" hidden="1">
              <a:extLst>
                <a:ext uri="{FF2B5EF4-FFF2-40B4-BE49-F238E27FC236}">
                  <a16:creationId xmlns="" xmlns:a16="http://schemas.microsoft.com/office/drawing/2014/main" id="{D0575BFB-EFD9-964C-88B3-E1FF36BEA450}"/>
                </a:ext>
              </a:extLst>
            </p:cNvPr>
            <p:cNvCxnSpPr/>
            <p:nvPr/>
          </p:nvCxnSpPr>
          <p:spPr>
            <a:xfrm>
              <a:off x="8152821" y="4154972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cxnSp>
          <p:nvCxnSpPr>
            <p:cNvPr id="53" name="Straight Connector 52" hidden="1">
              <a:extLst>
                <a:ext uri="{FF2B5EF4-FFF2-40B4-BE49-F238E27FC236}">
                  <a16:creationId xmlns="" xmlns:a16="http://schemas.microsoft.com/office/drawing/2014/main" id="{123F6A38-D7F6-AB4D-87B0-3A17E737C2DE}"/>
                </a:ext>
              </a:extLst>
            </p:cNvPr>
            <p:cNvCxnSpPr/>
            <p:nvPr/>
          </p:nvCxnSpPr>
          <p:spPr>
            <a:xfrm>
              <a:off x="8152821" y="4505326"/>
              <a:ext cx="2968752" cy="0"/>
            </a:xfrm>
            <a:prstGeom prst="line">
              <a:avLst/>
            </a:prstGeom>
            <a:noFill/>
            <a:ln w="3175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</p:grp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FA24DB1-1A37-FE49-A489-D93C9FFDFDB4}"/>
              </a:ext>
            </a:extLst>
          </p:cNvPr>
          <p:cNvSpPr/>
          <p:nvPr/>
        </p:nvSpPr>
        <p:spPr>
          <a:xfrm>
            <a:off x="6893935" y="0"/>
            <a:ext cx="5410300" cy="26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21" name="txt10">
            <a:extLst>
              <a:ext uri="{FF2B5EF4-FFF2-40B4-BE49-F238E27FC236}">
                <a16:creationId xmlns="" xmlns:a16="http://schemas.microsoft.com/office/drawing/2014/main" id="{9AD79D20-5946-2546-883A-B585E39A466A}"/>
              </a:ext>
            </a:extLst>
          </p:cNvPr>
          <p:cNvSpPr txBox="1"/>
          <p:nvPr/>
        </p:nvSpPr>
        <p:spPr>
          <a:xfrm>
            <a:off x="17714310" y="23482631"/>
            <a:ext cx="17414921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Prefer/Buy High-quality Products</a:t>
            </a:r>
          </a:p>
        </p:txBody>
      </p:sp>
      <p:sp>
        <p:nvSpPr>
          <p:cNvPr id="20" name="txt9">
            <a:extLst>
              <a:ext uri="{FF2B5EF4-FFF2-40B4-BE49-F238E27FC236}">
                <a16:creationId xmlns="" xmlns:a16="http://schemas.microsoft.com/office/drawing/2014/main" id="{958F915F-0994-834A-A52D-F95B71C47A62}"/>
              </a:ext>
            </a:extLst>
          </p:cNvPr>
          <p:cNvSpPr txBox="1"/>
          <p:nvPr/>
        </p:nvSpPr>
        <p:spPr>
          <a:xfrm>
            <a:off x="17714310" y="21394148"/>
            <a:ext cx="17414921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Fuel For Car</a:t>
            </a:r>
          </a:p>
        </p:txBody>
      </p:sp>
      <p:sp>
        <p:nvSpPr>
          <p:cNvPr id="19" name="txt8">
            <a:extLst>
              <a:ext uri="{FF2B5EF4-FFF2-40B4-BE49-F238E27FC236}">
                <a16:creationId xmlns="" xmlns:a16="http://schemas.microsoft.com/office/drawing/2014/main" id="{410F0DB0-7F12-3747-BA93-DE0B65C75AA0}"/>
              </a:ext>
            </a:extLst>
          </p:cNvPr>
          <p:cNvSpPr txBox="1"/>
          <p:nvPr/>
        </p:nvSpPr>
        <p:spPr>
          <a:xfrm>
            <a:off x="17714310" y="19407494"/>
            <a:ext cx="16774582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 as Much Money as Possible</a:t>
            </a:r>
          </a:p>
        </p:txBody>
      </p:sp>
      <p:sp>
        <p:nvSpPr>
          <p:cNvPr id="18" name="txt7">
            <a:extLst>
              <a:ext uri="{FF2B5EF4-FFF2-40B4-BE49-F238E27FC236}">
                <a16:creationId xmlns="" xmlns:a16="http://schemas.microsoft.com/office/drawing/2014/main" id="{59B609FF-44D0-CC4E-ABC6-F5B2F06C2842}"/>
              </a:ext>
            </a:extLst>
          </p:cNvPr>
          <p:cNvSpPr txBox="1"/>
          <p:nvPr/>
        </p:nvSpPr>
        <p:spPr>
          <a:xfrm>
            <a:off x="17714310" y="17426621"/>
            <a:ext cx="16774582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Meal/Snack to Eat Now</a:t>
            </a:r>
          </a:p>
        </p:txBody>
      </p:sp>
      <p:sp>
        <p:nvSpPr>
          <p:cNvPr id="17" name="txt6">
            <a:extLst>
              <a:ext uri="{FF2B5EF4-FFF2-40B4-BE49-F238E27FC236}">
                <a16:creationId xmlns="" xmlns:a16="http://schemas.microsoft.com/office/drawing/2014/main" id="{F61A229F-BC63-1249-970D-3CA8488DAE3A}"/>
              </a:ext>
            </a:extLst>
          </p:cNvPr>
          <p:cNvSpPr txBox="1"/>
          <p:nvPr/>
        </p:nvSpPr>
        <p:spPr>
          <a:xfrm>
            <a:off x="17714310" y="15370729"/>
            <a:ext cx="16774582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 Best Overall Value Possible</a:t>
            </a:r>
          </a:p>
        </p:txBody>
      </p:sp>
      <p:sp>
        <p:nvSpPr>
          <p:cNvPr id="16" name="txt5">
            <a:extLst>
              <a:ext uri="{FF2B5EF4-FFF2-40B4-BE49-F238E27FC236}">
                <a16:creationId xmlns="" xmlns:a16="http://schemas.microsoft.com/office/drawing/2014/main" id="{E63595F2-6451-0F47-B5A9-10B52248D732}"/>
              </a:ext>
            </a:extLst>
          </p:cNvPr>
          <p:cNvSpPr txBox="1"/>
          <p:nvPr/>
        </p:nvSpPr>
        <p:spPr>
          <a:xfrm>
            <a:off x="17714310" y="13371973"/>
            <a:ext cx="16774582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5400" b="1" dirty="0">
                <a:solidFill>
                  <a:srgbClr val="000000"/>
                </a:solidFill>
                <a:ea typeface="Geneva"/>
                <a:cs typeface="Geneva"/>
              </a:rPr>
              <a:t>Buy All Items Needs in One Trip</a:t>
            </a:r>
            <a:endParaRPr lang="en-IN" sz="5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5" name="txt4">
            <a:extLst>
              <a:ext uri="{FF2B5EF4-FFF2-40B4-BE49-F238E27FC236}">
                <a16:creationId xmlns="" xmlns:a16="http://schemas.microsoft.com/office/drawing/2014/main" id="{2F54E8B0-5F33-9E44-82CB-199CF0D33D37}"/>
              </a:ext>
            </a:extLst>
          </p:cNvPr>
          <p:cNvSpPr txBox="1"/>
          <p:nvPr/>
        </p:nvSpPr>
        <p:spPr>
          <a:xfrm>
            <a:off x="17714310" y="11418196"/>
            <a:ext cx="17991724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5400" b="1" dirty="0">
                <a:solidFill>
                  <a:srgbClr val="000000"/>
                </a:solidFill>
                <a:ea typeface="Geneva"/>
                <a:cs typeface="Geneva"/>
              </a:rPr>
              <a:t>Easily Find Items I Needed</a:t>
            </a:r>
            <a:endParaRPr lang="en-IN" sz="5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14" name="txt3">
            <a:extLst>
              <a:ext uri="{FF2B5EF4-FFF2-40B4-BE49-F238E27FC236}">
                <a16:creationId xmlns="" xmlns:a16="http://schemas.microsoft.com/office/drawing/2014/main" id="{E203AE26-176A-5145-9DAA-E1CB1BE0BB71}"/>
              </a:ext>
            </a:extLst>
          </p:cNvPr>
          <p:cNvSpPr txBox="1"/>
          <p:nvPr/>
        </p:nvSpPr>
        <p:spPr>
          <a:xfrm>
            <a:off x="17714310" y="9320898"/>
            <a:ext cx="17991724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Closest Store That Had What I Needed</a:t>
            </a:r>
          </a:p>
        </p:txBody>
      </p:sp>
      <p:sp>
        <p:nvSpPr>
          <p:cNvPr id="13" name="txt2">
            <a:extLst>
              <a:ext uri="{FF2B5EF4-FFF2-40B4-BE49-F238E27FC236}">
                <a16:creationId xmlns="" xmlns:a16="http://schemas.microsoft.com/office/drawing/2014/main" id="{CEFB8A71-F36B-5243-AF23-8D1F5129954D}"/>
              </a:ext>
            </a:extLst>
          </p:cNvPr>
          <p:cNvSpPr txBox="1"/>
          <p:nvPr/>
        </p:nvSpPr>
        <p:spPr>
          <a:xfrm>
            <a:off x="17714300" y="7280607"/>
            <a:ext cx="14802068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IN" sz="5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Beverage to Drink Now</a:t>
            </a:r>
          </a:p>
        </p:txBody>
      </p:sp>
      <p:sp>
        <p:nvSpPr>
          <p:cNvPr id="12" name="txt1">
            <a:extLst>
              <a:ext uri="{FF2B5EF4-FFF2-40B4-BE49-F238E27FC236}">
                <a16:creationId xmlns="" xmlns:a16="http://schemas.microsoft.com/office/drawing/2014/main" id="{02B7A8E3-E142-C74A-A012-262F86A17B2D}"/>
              </a:ext>
            </a:extLst>
          </p:cNvPr>
          <p:cNvSpPr txBox="1"/>
          <p:nvPr/>
        </p:nvSpPr>
        <p:spPr>
          <a:xfrm>
            <a:off x="17714300" y="5269823"/>
            <a:ext cx="14802068" cy="282300"/>
          </a:xfrm>
          <a:prstGeom prst="rect">
            <a:avLst/>
          </a:prstGeom>
          <a:noFill/>
        </p:spPr>
        <p:txBody>
          <a:bodyPr wrap="square" lIns="18288" tIns="18288" rIns="18288" bIns="18288" rtlCol="0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US" sz="5400" b="1" dirty="0">
                <a:solidFill>
                  <a:srgbClr val="000000"/>
                </a:solidFill>
                <a:ea typeface="Geneva"/>
                <a:cs typeface="Geneva"/>
              </a:rPr>
              <a:t>Get In and Out Quickly</a:t>
            </a:r>
            <a:endParaRPr lang="en-IN" sz="5400" b="1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="" xmlns:a16="http://schemas.microsoft.com/office/drawing/2014/main" id="{10FE0942-D51B-EF48-AA6D-5E128D93E184}"/>
              </a:ext>
            </a:extLst>
          </p:cNvPr>
          <p:cNvSpPr txBox="1">
            <a:spLocks/>
          </p:cNvSpPr>
          <p:nvPr/>
        </p:nvSpPr>
        <p:spPr>
          <a:xfrm rot="16200000">
            <a:off x="-2890706" y="10372826"/>
            <a:ext cx="26887912" cy="6167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0800" dirty="0">
                <a:ln w="0"/>
                <a:solidFill>
                  <a:schemeClr val="bg1"/>
                </a:solidFill>
              </a:rPr>
              <a:t>Attitudinal Statements</a:t>
            </a:r>
            <a:endParaRPr lang="en-US" sz="20800" dirty="0">
              <a:solidFill>
                <a:schemeClr val="bg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9C6D8B45-9C88-C049-889F-A10BF68A6F3D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35" name="Rectangle 34">
              <a:hlinkClick r:id="rId5" action="ppaction://hlinksldjump"/>
              <a:extLst>
                <a:ext uri="{FF2B5EF4-FFF2-40B4-BE49-F238E27FC236}">
                  <a16:creationId xmlns="" xmlns:a16="http://schemas.microsoft.com/office/drawing/2014/main" id="{70ABB95E-B1B9-FA45-96BB-FAFC43E27B6F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55419F38-4FEC-994A-BE39-D7DC2E6A9228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436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520921-B9A0-B14D-97DC-6CCB3E419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"/>
          <a:stretch/>
        </p:blipFill>
        <p:spPr>
          <a:xfrm>
            <a:off x="0" y="12460"/>
            <a:ext cx="12244179" cy="26887913"/>
          </a:xfrm>
          <a:prstGeom prst="rect">
            <a:avLst/>
          </a:prstGeom>
        </p:spPr>
      </p:pic>
      <p:sp>
        <p:nvSpPr>
          <p:cNvPr id="47" name="Rectangle 46">
            <a:hlinkClick r:id="rId3" action="ppaction://hlinksldjump"/>
            <a:extLst>
              <a:ext uri="{FF2B5EF4-FFF2-40B4-BE49-F238E27FC236}">
                <a16:creationId xmlns="" xmlns:a16="http://schemas.microsoft.com/office/drawing/2014/main" id="{06EDFC00-2655-494A-A312-234272ACA018}"/>
              </a:ext>
            </a:extLst>
          </p:cNvPr>
          <p:cNvSpPr/>
          <p:nvPr/>
        </p:nvSpPr>
        <p:spPr>
          <a:xfrm>
            <a:off x="15424911" y="12607788"/>
            <a:ext cx="17117569" cy="157276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Click r:id="rId4" action="ppaction://hlinksldjump"/>
            <a:extLst>
              <a:ext uri="{FF2B5EF4-FFF2-40B4-BE49-F238E27FC236}">
                <a16:creationId xmlns="" xmlns:a16="http://schemas.microsoft.com/office/drawing/2014/main" id="{E92952B7-B997-8849-B5E5-EBB0F027254C}"/>
              </a:ext>
            </a:extLst>
          </p:cNvPr>
          <p:cNvSpPr/>
          <p:nvPr/>
        </p:nvSpPr>
        <p:spPr>
          <a:xfrm>
            <a:off x="15424911" y="16510246"/>
            <a:ext cx="21177505" cy="15727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hlinkClick r:id="rId5" action="ppaction://hlinksldjump"/>
            <a:extLst>
              <a:ext uri="{FF2B5EF4-FFF2-40B4-BE49-F238E27FC236}">
                <a16:creationId xmlns="" xmlns:a16="http://schemas.microsoft.com/office/drawing/2014/main" id="{FF1018B3-C955-6246-9CF8-EAFDB38481B3}"/>
              </a:ext>
            </a:extLst>
          </p:cNvPr>
          <p:cNvSpPr/>
          <p:nvPr/>
        </p:nvSpPr>
        <p:spPr>
          <a:xfrm>
            <a:off x="15424911" y="20429404"/>
            <a:ext cx="25493473" cy="15727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8407A884-D212-864B-B6CB-282BBE441F9E}"/>
              </a:ext>
            </a:extLst>
          </p:cNvPr>
          <p:cNvSpPr/>
          <p:nvPr/>
        </p:nvSpPr>
        <p:spPr>
          <a:xfrm>
            <a:off x="31628237" y="12480086"/>
            <a:ext cx="1901638" cy="19016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195B1974-EA50-3E42-9C3E-62A723A85209}"/>
              </a:ext>
            </a:extLst>
          </p:cNvPr>
          <p:cNvSpPr/>
          <p:nvPr/>
        </p:nvSpPr>
        <p:spPr>
          <a:xfrm>
            <a:off x="35871053" y="16336824"/>
            <a:ext cx="1901638" cy="190163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4A8E0972-B4A3-B747-9DF6-833152FBA617}"/>
              </a:ext>
            </a:extLst>
          </p:cNvPr>
          <p:cNvSpPr/>
          <p:nvPr/>
        </p:nvSpPr>
        <p:spPr>
          <a:xfrm>
            <a:off x="40187021" y="20246838"/>
            <a:ext cx="1901638" cy="190163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5424911" y="4802558"/>
            <a:ext cx="18104964" cy="1901638"/>
            <a:chOff x="15424911" y="4802558"/>
            <a:chExt cx="18104964" cy="1901638"/>
          </a:xfrm>
        </p:grpSpPr>
        <p:sp>
          <p:nvSpPr>
            <p:cNvPr id="45" name="Rectangle 44">
              <a:hlinkClick r:id="rId6" action="ppaction://hlinksldjump"/>
              <a:extLst>
                <a:ext uri="{FF2B5EF4-FFF2-40B4-BE49-F238E27FC236}">
                  <a16:creationId xmlns="" xmlns:a16="http://schemas.microsoft.com/office/drawing/2014/main" id="{F9522ACA-ADE1-024A-97B9-7248F08AEFB6}"/>
                </a:ext>
              </a:extLst>
            </p:cNvPr>
            <p:cNvSpPr/>
            <p:nvPr/>
          </p:nvSpPr>
          <p:spPr>
            <a:xfrm>
              <a:off x="15424911" y="5021700"/>
              <a:ext cx="9290305" cy="15727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="" xmlns:a16="http://schemas.microsoft.com/office/drawing/2014/main" id="{9BFDF683-1475-F042-B659-E145AC64F769}"/>
                </a:ext>
              </a:extLst>
            </p:cNvPr>
            <p:cNvSpPr/>
            <p:nvPr/>
          </p:nvSpPr>
          <p:spPr>
            <a:xfrm>
              <a:off x="23800973" y="4802558"/>
              <a:ext cx="1901638" cy="190163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Title 1">
              <a:extLst>
                <a:ext uri="{FF2B5EF4-FFF2-40B4-BE49-F238E27FC236}">
                  <a16:creationId xmlns="" xmlns:a16="http://schemas.microsoft.com/office/drawing/2014/main" id="{CBE4D416-AE82-224F-AB7B-DFCA065FEA6F}"/>
                </a:ext>
              </a:extLst>
            </p:cNvPr>
            <p:cNvSpPr txBox="1">
              <a:spLocks/>
            </p:cNvSpPr>
            <p:nvPr/>
          </p:nvSpPr>
          <p:spPr>
            <a:xfrm>
              <a:off x="26714813" y="4992044"/>
              <a:ext cx="6815062" cy="13192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36573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0300" b="1" kern="1200">
                  <a:solidFill>
                    <a:schemeClr val="accent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8800" dirty="0">
                  <a:ln w="0"/>
                  <a:solidFill>
                    <a:schemeClr val="tx1"/>
                  </a:solidFill>
                </a:rPr>
                <a:t>$1.4M</a:t>
              </a:r>
              <a:endParaRPr lang="en-US" sz="9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5424911" y="8623034"/>
            <a:ext cx="22128324" cy="1901638"/>
            <a:chOff x="15424911" y="8623034"/>
            <a:chExt cx="22128324" cy="1901638"/>
          </a:xfrm>
        </p:grpSpPr>
        <p:sp>
          <p:nvSpPr>
            <p:cNvPr id="46" name="Rectangle 45">
              <a:hlinkClick r:id="rId7" action="ppaction://hlinksldjump"/>
              <a:extLst>
                <a:ext uri="{FF2B5EF4-FFF2-40B4-BE49-F238E27FC236}">
                  <a16:creationId xmlns="" xmlns:a16="http://schemas.microsoft.com/office/drawing/2014/main" id="{435B628C-6945-5D40-B509-5AA005B838A2}"/>
                </a:ext>
              </a:extLst>
            </p:cNvPr>
            <p:cNvSpPr/>
            <p:nvPr/>
          </p:nvSpPr>
          <p:spPr>
            <a:xfrm>
              <a:off x="15424911" y="8814744"/>
              <a:ext cx="13386817" cy="157276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="" xmlns:a16="http://schemas.microsoft.com/office/drawing/2014/main" id="{F0DD38DD-92B7-A94D-9BD9-A57AADB49E34}"/>
                </a:ext>
              </a:extLst>
            </p:cNvPr>
            <p:cNvSpPr/>
            <p:nvPr/>
          </p:nvSpPr>
          <p:spPr>
            <a:xfrm>
              <a:off x="27860909" y="8623034"/>
              <a:ext cx="1901638" cy="190163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itle 1">
              <a:extLst>
                <a:ext uri="{FF2B5EF4-FFF2-40B4-BE49-F238E27FC236}">
                  <a16:creationId xmlns="" xmlns:a16="http://schemas.microsoft.com/office/drawing/2014/main" id="{DB95F60D-86FC-2140-B4FC-4508F7194DD8}"/>
                </a:ext>
              </a:extLst>
            </p:cNvPr>
            <p:cNvSpPr txBox="1">
              <a:spLocks/>
            </p:cNvSpPr>
            <p:nvPr/>
          </p:nvSpPr>
          <p:spPr>
            <a:xfrm>
              <a:off x="30738173" y="8958824"/>
              <a:ext cx="6815062" cy="131927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3657326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10300" b="1" kern="1200">
                  <a:solidFill>
                    <a:schemeClr val="accent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r>
                <a:rPr lang="en-US" sz="8800" dirty="0">
                  <a:ln w="0"/>
                  <a:solidFill>
                    <a:schemeClr val="tx1"/>
                  </a:solidFill>
                </a:rPr>
                <a:t>$1.9M</a:t>
              </a:r>
              <a:endParaRPr lang="en-US" sz="9600" dirty="0">
                <a:solidFill>
                  <a:schemeClr val="tx1"/>
                </a:solidFill>
              </a:endParaRPr>
            </a:p>
          </p:txBody>
        </p:sp>
      </p:grpSp>
      <p:sp>
        <p:nvSpPr>
          <p:cNvPr id="90" name="Title 1">
            <a:extLst>
              <a:ext uri="{FF2B5EF4-FFF2-40B4-BE49-F238E27FC236}">
                <a16:creationId xmlns="" xmlns:a16="http://schemas.microsoft.com/office/drawing/2014/main" id="{06B0787F-34F2-374D-8EF6-872EE67DF69E}"/>
              </a:ext>
            </a:extLst>
          </p:cNvPr>
          <p:cNvSpPr txBox="1">
            <a:spLocks/>
          </p:cNvSpPr>
          <p:nvPr/>
        </p:nvSpPr>
        <p:spPr>
          <a:xfrm>
            <a:off x="34505501" y="12706148"/>
            <a:ext cx="6815062" cy="131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8800" dirty="0">
                <a:ln w="0"/>
                <a:solidFill>
                  <a:schemeClr val="tx1"/>
                </a:solidFill>
              </a:rPr>
              <a:t>$2.4M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="" xmlns:a16="http://schemas.microsoft.com/office/drawing/2014/main" id="{F8F965FF-9415-5C48-A61E-6F6C93EFC006}"/>
              </a:ext>
            </a:extLst>
          </p:cNvPr>
          <p:cNvSpPr txBox="1">
            <a:spLocks/>
          </p:cNvSpPr>
          <p:nvPr/>
        </p:nvSpPr>
        <p:spPr>
          <a:xfrm>
            <a:off x="38711741" y="16599462"/>
            <a:ext cx="6815062" cy="131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8800" dirty="0">
                <a:ln w="0"/>
                <a:solidFill>
                  <a:schemeClr val="tx1"/>
                </a:solidFill>
              </a:rPr>
              <a:t>$2.9M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92" name="Title 1">
            <a:extLst>
              <a:ext uri="{FF2B5EF4-FFF2-40B4-BE49-F238E27FC236}">
                <a16:creationId xmlns="" xmlns:a16="http://schemas.microsoft.com/office/drawing/2014/main" id="{96116FFB-7257-AA44-BF6A-13F7AD694140}"/>
              </a:ext>
            </a:extLst>
          </p:cNvPr>
          <p:cNvSpPr txBox="1">
            <a:spLocks/>
          </p:cNvSpPr>
          <p:nvPr/>
        </p:nvSpPr>
        <p:spPr>
          <a:xfrm>
            <a:off x="42991133" y="20546052"/>
            <a:ext cx="6815062" cy="131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3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8800" dirty="0">
                <a:ln w="0"/>
                <a:solidFill>
                  <a:schemeClr val="tx1"/>
                </a:solidFill>
              </a:rPr>
              <a:t>$3.4M</a:t>
            </a:r>
            <a:endParaRPr lang="en-US" sz="9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87237CEA-70A8-EC4C-8C9C-71C7FDF53918}"/>
              </a:ext>
            </a:extLst>
          </p:cNvPr>
          <p:cNvSpPr/>
          <p:nvPr/>
        </p:nvSpPr>
        <p:spPr>
          <a:xfrm>
            <a:off x="6866226" y="0"/>
            <a:ext cx="5410300" cy="2690037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9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600"/>
          </a:p>
        </p:txBody>
      </p:sp>
      <p:sp>
        <p:nvSpPr>
          <p:cNvPr id="21" name="Title 1">
            <a:extLst>
              <a:ext uri="{FF2B5EF4-FFF2-40B4-BE49-F238E27FC236}">
                <a16:creationId xmlns="" xmlns:a16="http://schemas.microsoft.com/office/drawing/2014/main" id="{52897C9F-90F8-2B4D-92E5-844553E33BED}"/>
              </a:ext>
            </a:extLst>
          </p:cNvPr>
          <p:cNvSpPr txBox="1">
            <a:spLocks/>
          </p:cNvSpPr>
          <p:nvPr/>
        </p:nvSpPr>
        <p:spPr>
          <a:xfrm rot="16200000">
            <a:off x="-2890706" y="10372826"/>
            <a:ext cx="26887912" cy="6167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36573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4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en-US" sz="25000" dirty="0">
                <a:ln w="0"/>
                <a:solidFill>
                  <a:schemeClr val="bg1"/>
                </a:solidFill>
              </a:rPr>
              <a:t>Revenue Per Store</a:t>
            </a:r>
            <a:endParaRPr lang="en-US" sz="250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94195AD4-2132-4745-9839-E6A5D69FE4A5}"/>
              </a:ext>
            </a:extLst>
          </p:cNvPr>
          <p:cNvGrpSpPr/>
          <p:nvPr/>
        </p:nvGrpSpPr>
        <p:grpSpPr>
          <a:xfrm>
            <a:off x="39392352" y="3854"/>
            <a:ext cx="9372473" cy="2735844"/>
            <a:chOff x="39392352" y="3854"/>
            <a:chExt cx="9372473" cy="2735844"/>
          </a:xfrm>
        </p:grpSpPr>
        <p:sp>
          <p:nvSpPr>
            <p:cNvPr id="31" name="Rectangle 30">
              <a:hlinkClick r:id="rId8" action="ppaction://hlinksldjump"/>
              <a:extLst>
                <a:ext uri="{FF2B5EF4-FFF2-40B4-BE49-F238E27FC236}">
                  <a16:creationId xmlns="" xmlns:a16="http://schemas.microsoft.com/office/drawing/2014/main" id="{CAE0BF59-48E6-6A45-87B6-A94CDBBB68A2}"/>
                </a:ext>
              </a:extLst>
            </p:cNvPr>
            <p:cNvSpPr/>
            <p:nvPr/>
          </p:nvSpPr>
          <p:spPr>
            <a:xfrm>
              <a:off x="39392352" y="3854"/>
              <a:ext cx="9372473" cy="273584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1CD1D4A4-11B0-8A49-AC97-9BDF5364DAE4}"/>
                </a:ext>
              </a:extLst>
            </p:cNvPr>
            <p:cNvSpPr txBox="1"/>
            <p:nvPr/>
          </p:nvSpPr>
          <p:spPr>
            <a:xfrm>
              <a:off x="41414700" y="339938"/>
              <a:ext cx="662622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Older Millennial</a:t>
              </a:r>
            </a:p>
            <a:p>
              <a:pPr algn="r"/>
              <a:r>
                <a:rPr lang="en-US" sz="6000" b="1" dirty="0">
                  <a:solidFill>
                    <a:schemeClr val="bg1"/>
                  </a:solidFill>
                </a:rPr>
                <a:t>East South Central</a:t>
              </a:r>
              <a:endParaRPr lang="en-US" sz="6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972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5212A"/>
      </a:accent1>
      <a:accent2>
        <a:srgbClr val="A9225B"/>
      </a:accent2>
      <a:accent3>
        <a:srgbClr val="F57920"/>
      </a:accent3>
      <a:accent4>
        <a:srgbClr val="F5BA33"/>
      </a:accent4>
      <a:accent5>
        <a:srgbClr val="36AB44"/>
      </a:accent5>
      <a:accent6>
        <a:srgbClr val="1D8DB0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Arial"/>
      <a:cs typeface="Arial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Arial"/>
      <a:cs typeface="Arial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5196</TotalTime>
  <Words>1292</Words>
  <Application>Microsoft Macintosh PowerPoint</Application>
  <PresentationFormat>Custom</PresentationFormat>
  <Paragraphs>390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Select Your Target Shopper</vt:lpstr>
      <vt:lpstr>Where are you located?</vt:lpstr>
      <vt:lpstr>Shopper Profile </vt:lpstr>
      <vt:lpstr>Path to Purchase</vt:lpstr>
      <vt:lpstr>In-Store Behavior</vt:lpstr>
      <vt:lpstr>Top 2 Box</vt:lpstr>
      <vt:lpstr>PowerPoint Presentation</vt:lpstr>
      <vt:lpstr>Learn More</vt:lpstr>
      <vt:lpstr>PowerPoint Presentation</vt:lpstr>
      <vt:lpstr>PowerPoint Presentation</vt:lpstr>
      <vt:lpstr>PowerPoint Presentation</vt:lpstr>
      <vt:lpstr>Learn More</vt:lpstr>
      <vt:lpstr>PowerPoint Presentation</vt:lpstr>
      <vt:lpstr>PowerPoint Presentation</vt:lpstr>
      <vt:lpstr>PowerPoint Presentation</vt:lpstr>
      <vt:lpstr>Learn More</vt:lpstr>
      <vt:lpstr>PowerPoint Presentation</vt:lpstr>
      <vt:lpstr>PowerPoint Presentation</vt:lpstr>
      <vt:lpstr>PowerPoint Presentation</vt:lpstr>
      <vt:lpstr>Learn More</vt:lpstr>
      <vt:lpstr>PowerPoint Presentation</vt:lpstr>
      <vt:lpstr>PowerPoint Presentation</vt:lpstr>
      <vt:lpstr>PowerPoint Presentation</vt:lpstr>
      <vt:lpstr>Learn More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Stacey Suarez</dc:creator>
  <cp:lastModifiedBy>Nate Hook</cp:lastModifiedBy>
  <cp:revision>230</cp:revision>
  <cp:lastPrinted>2018-09-18T19:09:09Z</cp:lastPrinted>
  <dcterms:created xsi:type="dcterms:W3CDTF">2018-09-04T14:00:41Z</dcterms:created>
  <dcterms:modified xsi:type="dcterms:W3CDTF">2018-09-26T16:34:30Z</dcterms:modified>
</cp:coreProperties>
</file>